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34"/>
  </p:notesMasterIdLst>
  <p:handoutMasterIdLst>
    <p:handoutMasterId r:id="rId35"/>
  </p:handoutMasterIdLst>
  <p:sldIdLst>
    <p:sldId id="371" r:id="rId2"/>
    <p:sldId id="364" r:id="rId3"/>
    <p:sldId id="339" r:id="rId4"/>
    <p:sldId id="365" r:id="rId5"/>
    <p:sldId id="349" r:id="rId6"/>
    <p:sldId id="351" r:id="rId7"/>
    <p:sldId id="352" r:id="rId8"/>
    <p:sldId id="341" r:id="rId9"/>
    <p:sldId id="373" r:id="rId10"/>
    <p:sldId id="374" r:id="rId11"/>
    <p:sldId id="375" r:id="rId12"/>
    <p:sldId id="376" r:id="rId13"/>
    <p:sldId id="377" r:id="rId14"/>
    <p:sldId id="378" r:id="rId15"/>
    <p:sldId id="379" r:id="rId16"/>
    <p:sldId id="380" r:id="rId17"/>
    <p:sldId id="381" r:id="rId18"/>
    <p:sldId id="382" r:id="rId19"/>
    <p:sldId id="383" r:id="rId20"/>
    <p:sldId id="384" r:id="rId21"/>
    <p:sldId id="385" r:id="rId22"/>
    <p:sldId id="386" r:id="rId23"/>
    <p:sldId id="387" r:id="rId24"/>
    <p:sldId id="388" r:id="rId25"/>
    <p:sldId id="389" r:id="rId26"/>
    <p:sldId id="390" r:id="rId27"/>
    <p:sldId id="391" r:id="rId28"/>
    <p:sldId id="392" r:id="rId29"/>
    <p:sldId id="393" r:id="rId30"/>
    <p:sldId id="394" r:id="rId31"/>
    <p:sldId id="395" r:id="rId32"/>
    <p:sldId id="396" r:id="rId3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60" autoAdjust="0"/>
    <p:restoredTop sz="86400" autoAdjust="0"/>
  </p:normalViewPr>
  <p:slideViewPr>
    <p:cSldViewPr>
      <p:cViewPr varScale="1">
        <p:scale>
          <a:sx n="60" d="100"/>
          <a:sy n="60" d="100"/>
        </p:scale>
        <p:origin x="1248" y="56"/>
      </p:cViewPr>
      <p:guideLst>
        <p:guide orient="horz" pos="2160"/>
        <p:guide pos="2880"/>
      </p:guideLst>
    </p:cSldViewPr>
  </p:slideViewPr>
  <p:outlineViewPr>
    <p:cViewPr>
      <p:scale>
        <a:sx n="33" d="100"/>
        <a:sy n="33" d="100"/>
      </p:scale>
      <p:origin x="0" y="12726"/>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8/23/2018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12</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Note that the smallest Cp is 4.31 for D-L-Sk-Sx; the second smallest is 5.83 for D-L-Sk</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17</a:t>
            </a:fld>
            <a:endParaRPr lang="en-US" altLang="en-US" dirty="0"/>
          </a:p>
        </p:txBody>
      </p:sp>
    </p:spTree>
    <p:extLst>
      <p:ext uri="{BB962C8B-B14F-4D97-AF65-F5344CB8AC3E}">
        <p14:creationId xmlns:p14="http://schemas.microsoft.com/office/powerpoint/2010/main" val="3563801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18</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19</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20</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21</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22</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23</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24</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25</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26</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27</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28</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29</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30</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31</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32</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This is the main example in Section 4.2 of the book</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3259324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28489470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&gt; ALL=regsubsets(</a:t>
            </a:r>
            <a:r>
              <a:rPr lang="en-US" altLang="en-US" dirty="0" err="1" smtClean="0"/>
              <a:t>SAT~Takers+Income+Years+Public+Expend+Rank,data</a:t>
            </a:r>
            <a:r>
              <a:rPr lang="en-US" altLang="en-US" dirty="0" smtClean="0"/>
              <a:t>=</a:t>
            </a:r>
            <a:r>
              <a:rPr lang="en-US" altLang="en-US" dirty="0" err="1" smtClean="0"/>
              <a:t>dat,nbest</a:t>
            </a:r>
            <a:r>
              <a:rPr lang="en-US" altLang="en-US" dirty="0" smtClean="0"/>
              <a:t>=2)</a:t>
            </a:r>
          </a:p>
          <a:p>
            <a:r>
              <a:rPr lang="en-US" altLang="en-US" dirty="0" smtClean="0"/>
              <a:t>&gt; MOD=lm(</a:t>
            </a:r>
            <a:r>
              <a:rPr lang="en-US" altLang="en-US" dirty="0" err="1" smtClean="0"/>
              <a:t>SAT~Takers+Income+Years+Public+Expend+Rank,data</a:t>
            </a:r>
            <a:r>
              <a:rPr lang="en-US" altLang="en-US" dirty="0" smtClean="0"/>
              <a:t>=</a:t>
            </a:r>
            <a:r>
              <a:rPr lang="en-US" altLang="en-US" dirty="0" err="1" smtClean="0"/>
              <a:t>dat</a:t>
            </a:r>
            <a:r>
              <a:rPr lang="en-US" altLang="en-US" dirty="0" smtClean="0"/>
              <a:t>)</a:t>
            </a:r>
          </a:p>
          <a:p>
            <a:r>
              <a:rPr lang="en-US" altLang="en-US" dirty="0" smtClean="0"/>
              <a:t>&gt; summary(MOD)</a:t>
            </a:r>
          </a:p>
          <a:p>
            <a:r>
              <a:rPr lang="en-US" altLang="en-US" dirty="0" smtClean="0"/>
              <a:t>&gt; X=</a:t>
            </a:r>
            <a:r>
              <a:rPr lang="en-US" altLang="en-US" dirty="0" err="1" smtClean="0"/>
              <a:t>model.matrix</a:t>
            </a:r>
            <a:r>
              <a:rPr lang="en-US" altLang="en-US" dirty="0" smtClean="0"/>
              <a:t>(MOD)[,-1]</a:t>
            </a:r>
          </a:p>
          <a:p>
            <a:r>
              <a:rPr lang="en-US" altLang="en-US" dirty="0" smtClean="0"/>
              <a:t>&gt; Y=</a:t>
            </a:r>
            <a:r>
              <a:rPr lang="en-US" altLang="en-US" dirty="0" err="1" smtClean="0"/>
              <a:t>dat$SAT</a:t>
            </a:r>
            <a:endParaRPr lang="en-US" altLang="en-US" dirty="0" smtClean="0"/>
          </a:p>
          <a:p>
            <a:r>
              <a:rPr lang="en-US" altLang="en-US" dirty="0" smtClean="0"/>
              <a:t>&gt; results=leaps(</a:t>
            </a:r>
            <a:r>
              <a:rPr lang="en-US" altLang="en-US" dirty="0" err="1" smtClean="0"/>
              <a:t>X,Y,method</a:t>
            </a:r>
            <a:r>
              <a:rPr lang="en-US" altLang="en-US" dirty="0" smtClean="0"/>
              <a:t>="adjr2")</a:t>
            </a:r>
          </a:p>
          <a:p>
            <a:r>
              <a:rPr lang="en-US" altLang="en-US" dirty="0" smtClean="0"/>
              <a:t>&gt; </a:t>
            </a:r>
            <a:r>
              <a:rPr lang="en-US" altLang="en-US" dirty="0" err="1" smtClean="0"/>
              <a:t>results$which</a:t>
            </a:r>
            <a:r>
              <a:rPr lang="en-US" altLang="en-US" dirty="0" smtClean="0"/>
              <a:t>[tail(order(results$adjr2)),1:6] #these are the 6 best models </a:t>
            </a:r>
            <a:r>
              <a:rPr lang="en-US" altLang="en-US" dirty="0" err="1" smtClean="0"/>
              <a:t>wrt</a:t>
            </a:r>
            <a:r>
              <a:rPr lang="en-US" altLang="en-US" dirty="0" smtClean="0"/>
              <a:t> adjR2</a:t>
            </a:r>
          </a:p>
          <a:p>
            <a:r>
              <a:rPr lang="en-US" altLang="en-US" dirty="0" smtClean="0"/>
              <a:t> 1     2    3     4    5    6</a:t>
            </a:r>
          </a:p>
          <a:p>
            <a:r>
              <a:rPr lang="en-US" altLang="en-US" dirty="0" smtClean="0"/>
              <a:t>5  TRUE  </a:t>
            </a:r>
            <a:r>
              <a:rPr lang="en-US" altLang="en-US" dirty="0" err="1" smtClean="0"/>
              <a:t>TRUE</a:t>
            </a:r>
            <a:r>
              <a:rPr lang="en-US" altLang="en-US" dirty="0" smtClean="0"/>
              <a:t> </a:t>
            </a:r>
            <a:r>
              <a:rPr lang="en-US" altLang="en-US" dirty="0" err="1" smtClean="0"/>
              <a:t>TRUE</a:t>
            </a:r>
            <a:r>
              <a:rPr lang="en-US" altLang="en-US" dirty="0" smtClean="0"/>
              <a:t> FALSE TRUE </a:t>
            </a:r>
            <a:r>
              <a:rPr lang="en-US" altLang="en-US" dirty="0" err="1" smtClean="0"/>
              <a:t>TRUE</a:t>
            </a:r>
            <a:endParaRPr lang="en-US" altLang="en-US" dirty="0" smtClean="0"/>
          </a:p>
          <a:p>
            <a:r>
              <a:rPr lang="en-US" altLang="en-US" dirty="0" smtClean="0"/>
              <a:t>5 FALSE  TRUE </a:t>
            </a:r>
            <a:r>
              <a:rPr lang="en-US" altLang="en-US" dirty="0" err="1" smtClean="0"/>
              <a:t>TRUE</a:t>
            </a:r>
            <a:r>
              <a:rPr lang="en-US" altLang="en-US" dirty="0" smtClean="0"/>
              <a:t>  </a:t>
            </a:r>
            <a:r>
              <a:rPr lang="en-US" altLang="en-US" dirty="0" err="1" smtClean="0"/>
              <a:t>TRUE</a:t>
            </a:r>
            <a:r>
              <a:rPr lang="en-US" altLang="en-US" dirty="0" smtClean="0"/>
              <a:t> </a:t>
            </a:r>
            <a:r>
              <a:rPr lang="en-US" altLang="en-US" dirty="0" err="1" smtClean="0"/>
              <a:t>TRUE</a:t>
            </a:r>
            <a:r>
              <a:rPr lang="en-US" altLang="en-US" dirty="0" smtClean="0"/>
              <a:t> </a:t>
            </a:r>
            <a:r>
              <a:rPr lang="en-US" altLang="en-US" dirty="0" err="1" smtClean="0"/>
              <a:t>TRUE</a:t>
            </a:r>
            <a:endParaRPr lang="en-US" altLang="en-US" dirty="0" smtClean="0"/>
          </a:p>
          <a:p>
            <a:r>
              <a:rPr lang="en-US" altLang="en-US" dirty="0" smtClean="0"/>
              <a:t>4 FALSE  TRUE </a:t>
            </a:r>
            <a:r>
              <a:rPr lang="en-US" altLang="en-US" dirty="0" err="1" smtClean="0"/>
              <a:t>TRUE</a:t>
            </a:r>
            <a:r>
              <a:rPr lang="en-US" altLang="en-US" dirty="0" smtClean="0"/>
              <a:t> FALSE TRUE </a:t>
            </a:r>
            <a:r>
              <a:rPr lang="en-US" altLang="en-US" dirty="0" err="1" smtClean="0"/>
              <a:t>TRUE</a:t>
            </a:r>
            <a:endParaRPr lang="en-US" altLang="en-US" dirty="0" smtClean="0"/>
          </a:p>
          <a:p>
            <a:r>
              <a:rPr lang="en-US" altLang="en-US" dirty="0" smtClean="0"/>
              <a:t>5  TRUE FALSE TRUE  </a:t>
            </a:r>
            <a:r>
              <a:rPr lang="en-US" altLang="en-US" dirty="0" err="1" smtClean="0"/>
              <a:t>TRUE</a:t>
            </a:r>
            <a:r>
              <a:rPr lang="en-US" altLang="en-US" dirty="0" smtClean="0"/>
              <a:t> </a:t>
            </a:r>
            <a:r>
              <a:rPr lang="en-US" altLang="en-US" dirty="0" err="1" smtClean="0"/>
              <a:t>TRUE</a:t>
            </a:r>
            <a:r>
              <a:rPr lang="en-US" altLang="en-US" dirty="0" smtClean="0"/>
              <a:t> </a:t>
            </a:r>
            <a:r>
              <a:rPr lang="en-US" altLang="en-US" dirty="0" err="1" smtClean="0"/>
              <a:t>TRUE</a:t>
            </a:r>
            <a:endParaRPr lang="en-US" altLang="en-US" dirty="0" smtClean="0"/>
          </a:p>
          <a:p>
            <a:r>
              <a:rPr lang="en-US" altLang="en-US" dirty="0" smtClean="0"/>
              <a:t>4  TRUE FALSE TRUE FALSE TRUE </a:t>
            </a:r>
            <a:r>
              <a:rPr lang="en-US" altLang="en-US" dirty="0" err="1" smtClean="0"/>
              <a:t>TRUE</a:t>
            </a:r>
            <a:endParaRPr lang="en-US" altLang="en-US" dirty="0" smtClean="0"/>
          </a:p>
          <a:p>
            <a:r>
              <a:rPr lang="en-US" altLang="en-US" dirty="0" smtClean="0"/>
              <a:t>4 FALSE </a:t>
            </a:r>
            <a:r>
              <a:rPr lang="en-US" altLang="en-US" dirty="0" err="1" smtClean="0"/>
              <a:t>FALSE</a:t>
            </a:r>
            <a:r>
              <a:rPr lang="en-US" altLang="en-US" dirty="0" smtClean="0"/>
              <a:t> TRUE  </a:t>
            </a:r>
            <a:r>
              <a:rPr lang="en-US" altLang="en-US" dirty="0" err="1" smtClean="0"/>
              <a:t>TRUE</a:t>
            </a:r>
            <a:r>
              <a:rPr lang="en-US" altLang="en-US" dirty="0" smtClean="0"/>
              <a:t> </a:t>
            </a:r>
            <a:r>
              <a:rPr lang="en-US" altLang="en-US" dirty="0" err="1" smtClean="0"/>
              <a:t>TRUE</a:t>
            </a:r>
            <a:r>
              <a:rPr lang="en-US" altLang="en-US" dirty="0" smtClean="0"/>
              <a:t> </a:t>
            </a:r>
            <a:r>
              <a:rPr lang="en-US" altLang="en-US" dirty="0" err="1" smtClean="0"/>
              <a:t>TRUE</a:t>
            </a:r>
            <a:endParaRPr lang="en-US" altLang="en-US" dirty="0" smtClean="0"/>
          </a:p>
          <a:p>
            <a:r>
              <a:rPr lang="en-US" altLang="en-US" dirty="0" smtClean="0"/>
              <a:t>#the best model has F </a:t>
            </a:r>
            <a:r>
              <a:rPr lang="en-US" altLang="en-US" dirty="0" err="1" smtClean="0"/>
              <a:t>F</a:t>
            </a:r>
            <a:r>
              <a:rPr lang="en-US" altLang="en-US" dirty="0" smtClean="0"/>
              <a:t> T </a:t>
            </a:r>
            <a:r>
              <a:rPr lang="en-US" altLang="en-US" dirty="0" err="1" smtClean="0"/>
              <a:t>T</a:t>
            </a:r>
            <a:r>
              <a:rPr lang="en-US" altLang="en-US" dirty="0" smtClean="0"/>
              <a:t> </a:t>
            </a:r>
            <a:r>
              <a:rPr lang="en-US" altLang="en-US" dirty="0" err="1" smtClean="0"/>
              <a:t>T</a:t>
            </a:r>
            <a:r>
              <a:rPr lang="en-US" altLang="en-US" dirty="0" smtClean="0"/>
              <a:t> </a:t>
            </a:r>
            <a:r>
              <a:rPr lang="en-US" altLang="en-US" dirty="0" err="1" smtClean="0"/>
              <a:t>T</a:t>
            </a:r>
            <a:r>
              <a:rPr lang="en-US" altLang="en-US" dirty="0" smtClean="0"/>
              <a:t> so </a:t>
            </a:r>
            <a:r>
              <a:rPr lang="en-US" altLang="en-US" dirty="0" err="1" smtClean="0"/>
              <a:t>Years+Public+Expend+Rank</a:t>
            </a:r>
            <a:endParaRPr lang="en-US" alt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1003780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1003780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12707" y="31625"/>
            <a:ext cx="9138691" cy="1244851"/>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1524000" y="3200400"/>
            <a:ext cx="2649595" cy="1219200"/>
          </a:xfrm>
        </p:spPr>
        <p:txBody>
          <a:bodyPr/>
          <a:lstStyle/>
          <a:p>
            <a:endParaRPr lang="en-US" dirty="0"/>
          </a:p>
        </p:txBody>
      </p:sp>
      <p:sp>
        <p:nvSpPr>
          <p:cNvPr id="16" name="Table Placeholder 15"/>
          <p:cNvSpPr>
            <a:spLocks noGrp="1"/>
          </p:cNvSpPr>
          <p:nvPr>
            <p:ph type="tbl" sz="quarter" idx="12"/>
          </p:nvPr>
        </p:nvSpPr>
        <p:spPr>
          <a:xfrm>
            <a:off x="5029200" y="3246120"/>
            <a:ext cx="2514600" cy="117348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Picture Placeholder 7"/>
          <p:cNvSpPr>
            <a:spLocks noGrp="1"/>
          </p:cNvSpPr>
          <p:nvPr>
            <p:ph type="pic" sz="quarter" idx="13"/>
          </p:nvPr>
        </p:nvSpPr>
        <p:spPr>
          <a:xfrm>
            <a:off x="152400" y="3048000"/>
            <a:ext cx="990600" cy="1447800"/>
          </a:xfrm>
        </p:spPr>
        <p:txBody>
          <a:bodyPr/>
          <a:lstStyle/>
          <a:p>
            <a:endParaRPr lang="en-US" dirty="0"/>
          </a:p>
        </p:txBody>
      </p:sp>
      <p:sp>
        <p:nvSpPr>
          <p:cNvPr id="5" name="Picture Placeholder 4"/>
          <p:cNvSpPr>
            <a:spLocks noGrp="1"/>
          </p:cNvSpPr>
          <p:nvPr>
            <p:ph type="pic" sz="quarter" idx="14"/>
          </p:nvPr>
        </p:nvSpPr>
        <p:spPr>
          <a:xfrm>
            <a:off x="228600" y="0"/>
            <a:ext cx="2133600" cy="12954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8.png"/><Relationship Id="rId5" Type="http://schemas.openxmlformats.org/officeDocument/2006/relationships/image" Target="../media/image6.wmf"/><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4.2</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4</a:t>
            </a:r>
            <a:endParaRPr lang="en-US" sz="3400" dirty="0" smtClean="0">
              <a:solidFill>
                <a:schemeClr val="bg1"/>
              </a:solidFill>
            </a:endParaRPr>
          </a:p>
        </p:txBody>
      </p:sp>
    </p:spTree>
    <p:extLst>
      <p:ext uri="{BB962C8B-B14F-4D97-AF65-F5344CB8AC3E}">
        <p14:creationId xmlns:p14="http://schemas.microsoft.com/office/powerpoint/2010/main" val="3876228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 Best Subsets for </a:t>
            </a:r>
            <a:r>
              <a:rPr lang="en-US" dirty="0" smtClean="0"/>
              <a:t>BlueJays2 (3 of 8)</a:t>
            </a:r>
            <a:endParaRPr lang="en-US" dirty="0"/>
          </a:p>
        </p:txBody>
      </p:sp>
      <p:pic>
        <p:nvPicPr>
          <p:cNvPr id="13" name="Picture 2" descr="A reg subset plot shows adjusted R squared model for 5 different objects. The plot is titled Prompt plot (all, scale equals “adjr2”). The vertical axis has Adjusted R squared model values from 0.31 to 0.45 and the horizontal axis has the following reg subsets object: (intercept), Depth, Width, Length, Skull, and Sex. &#10;The data from the plot read as follows: &#10;The adjusted R squared 0.31 model has intercept and skull. The adjusted R squared 0.42 model has intercept, Depth, and skull. The adjusted R squared 0.44 model has intercept, Depth, Length, and skull. The adjusted R squared 0.45 model has intercept, Depth, Width, Length, Skull, and Sex. The adjusted R squared for top 0.45 model has intercept, Depth, Length, Skull, and Sex.&#10;An arrow pointing at the adjusted R squared 0.45 model reads top adjusted R squared model has Dm Lm S k, S x. An arrow pointing at the adjusted R squared the second 0.45 model reads next model has D, W, L, S k, S x. An arrow pointing at the adjusted R squared the second 0.44 model reads next model has D, L, Sk. A text beside the plot reads these three all look pretty good, and adjusted R2 is about the same for all, so we may prefer the third."/>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889158" y="1447800"/>
            <a:ext cx="7260908" cy="47463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51648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Mallow’s C</a:t>
            </a:r>
            <a:r>
              <a:rPr lang="en-US" baseline="-25000" dirty="0"/>
              <a:t>p</a:t>
            </a:r>
          </a:p>
        </p:txBody>
      </p:sp>
      <p:pic>
        <p:nvPicPr>
          <p:cNvPr id="9" name="Picture 10" descr="A photo shows Colin Lingwood Mallows."/>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tretch>
            <a:fillRect/>
          </a:stretch>
        </p:blipFill>
        <p:spPr bwMode="auto">
          <a:xfrm>
            <a:off x="598257" y="22359"/>
            <a:ext cx="1165829" cy="126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Object 9" descr="Note: R squared, adjusted R squared, sigma hat subscript epsilon, S S E, all depend only on the predictors in the model being evaluated - not the other potential predictors in the pool."/>
          <p:cNvGraphicFramePr>
            <a:graphicFrameLocks noGrp="1" noChangeAspect="1"/>
          </p:cNvGraphicFramePr>
          <p:nvPr>
            <p:extLst>
              <p:ext uri="{D42A27DB-BD31-4B8C-83A1-F6EECF244321}">
                <p14:modId xmlns:p14="http://schemas.microsoft.com/office/powerpoint/2010/main" val="2328312829"/>
              </p:ext>
            </p:extLst>
          </p:nvPr>
        </p:nvGraphicFramePr>
        <p:xfrm>
          <a:off x="304800" y="1472568"/>
          <a:ext cx="8490320" cy="1651632"/>
        </p:xfrm>
        <a:graphic>
          <a:graphicData uri="http://schemas.openxmlformats.org/presentationml/2006/ole">
            <mc:AlternateContent xmlns:mc="http://schemas.openxmlformats.org/markup-compatibility/2006">
              <mc:Choice xmlns:v="urn:schemas-microsoft-com:vml" Requires="v">
                <p:oleObj spid="_x0000_s23578" name="Equation" r:id="rId4" imgW="3606480" imgH="698400" progId="Equation.DSMT4">
                  <p:embed/>
                </p:oleObj>
              </mc:Choice>
              <mc:Fallback>
                <p:oleObj name="Equation" r:id="rId4" imgW="3606480" imgH="698400" progId="Equation.DSMT4">
                  <p:embed/>
                  <p:pic>
                    <p:nvPicPr>
                      <p:cNvPr id="0" name="Object 13" descr="Fe(s) followed by arrow Fe(l)"/>
                      <p:cNvPicPr>
                        <a:picLocks noGrp="1" noChangeAspect="1" noChangeArrowheads="1"/>
                      </p:cNvPicPr>
                      <p:nvPr/>
                    </p:nvPicPr>
                    <p:blipFill>
                      <a:blip r:embed="rId5"/>
                      <a:srcRect/>
                      <a:stretch>
                        <a:fillRect/>
                      </a:stretch>
                    </p:blipFill>
                    <p:spPr bwMode="auto">
                      <a:xfrm>
                        <a:off x="304800" y="1472568"/>
                        <a:ext cx="8490320" cy="165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2" name="Picture 3" descr="Mallow's C subscript p: When evaluating a subset of m predictors from a larger set of k predictors, C subscript p equals S S E subscript m (labeled reduced) over M S E subscript k (labeled full) plus 2 (m plus 1) minus n. m equals hash predictors in the reduced model."/>
          <p:cNvPicPr>
            <a:picLocks noGrp="1" noChangeAspect="1" noChangeArrowheads="1"/>
          </p:cNvPicPr>
          <p:nvPr>
            <p:ph type="pic" sz="quarter" idx="13"/>
          </p:nvPr>
        </p:nvPicPr>
        <p:blipFill>
          <a:blip r:embed="rId6">
            <a:extLst>
              <a:ext uri="{28A0092B-C50C-407E-A947-70E740481C1C}">
                <a14:useLocalDpi xmlns:a14="http://schemas.microsoft.com/office/drawing/2010/main" val="0"/>
              </a:ext>
            </a:extLst>
          </a:blip>
          <a:stretch>
            <a:fillRect/>
          </a:stretch>
        </p:blipFill>
        <p:spPr bwMode="auto">
          <a:xfrm>
            <a:off x="1152827" y="3261593"/>
            <a:ext cx="6852818" cy="297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7304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Notes </a:t>
            </a:r>
            <a:r>
              <a:rPr lang="en-US" dirty="0" smtClean="0"/>
              <a:t>on </a:t>
            </a:r>
            <a:r>
              <a:rPr lang="en-US" dirty="0"/>
              <a:t>C</a:t>
            </a:r>
            <a:r>
              <a:rPr lang="en-US" baseline="-25000" dirty="0"/>
              <a:t>p</a:t>
            </a:r>
          </a:p>
        </p:txBody>
      </p:sp>
      <p:sp>
        <p:nvSpPr>
          <p:cNvPr id="6" name="Content Placeholder 5"/>
          <p:cNvSpPr>
            <a:spLocks noGrp="1"/>
          </p:cNvSpPr>
          <p:nvPr>
            <p:ph sz="quarter" idx="10"/>
          </p:nvPr>
        </p:nvSpPr>
        <p:spPr>
          <a:xfrm>
            <a:off x="247304" y="1407392"/>
            <a:ext cx="8706195" cy="4777507"/>
          </a:xfrm>
        </p:spPr>
        <p:txBody>
          <a:bodyPr>
            <a:normAutofit/>
          </a:bodyPr>
          <a:lstStyle/>
          <a:p>
            <a:pPr>
              <a:spcBef>
                <a:spcPts val="624"/>
              </a:spcBef>
            </a:pPr>
            <a:r>
              <a:rPr lang="en-US" i="1" dirty="0"/>
              <a:t>C</a:t>
            </a:r>
            <a:r>
              <a:rPr lang="en-US" i="1" baseline="-25000" dirty="0"/>
              <a:t>p</a:t>
            </a:r>
            <a:r>
              <a:rPr lang="en-US" dirty="0"/>
              <a:t> depends on the larger pool of predictors as well as the set being considered</a:t>
            </a:r>
            <a:r>
              <a:rPr lang="en-US" dirty="0" smtClean="0"/>
              <a:t>.</a:t>
            </a:r>
          </a:p>
          <a:p>
            <a:pPr>
              <a:spcBef>
                <a:spcPts val="624"/>
              </a:spcBef>
            </a:pPr>
            <a:r>
              <a:rPr lang="en-US" dirty="0" smtClean="0"/>
              <a:t>For </a:t>
            </a:r>
            <a:r>
              <a:rPr lang="en-US" dirty="0"/>
              <a:t>full model </a:t>
            </a:r>
            <a:r>
              <a:rPr lang="en-US" dirty="0" smtClean="0">
                <a:sym typeface="Symbol" pitchFamily="18" charset="2"/>
              </a:rPr>
              <a:t> </a:t>
            </a:r>
            <a:r>
              <a:rPr lang="en-US" i="1" dirty="0" smtClean="0"/>
              <a:t>C</a:t>
            </a:r>
            <a:r>
              <a:rPr lang="en-US" i="1" baseline="-25000" dirty="0" smtClean="0"/>
              <a:t>p</a:t>
            </a:r>
            <a:r>
              <a:rPr lang="en-US" dirty="0" smtClean="0"/>
              <a:t> </a:t>
            </a:r>
            <a:r>
              <a:rPr lang="en-US" dirty="0"/>
              <a:t>= </a:t>
            </a:r>
            <a:r>
              <a:rPr lang="en-US" i="1" dirty="0"/>
              <a:t>k + </a:t>
            </a:r>
            <a:r>
              <a:rPr lang="en-US" dirty="0" smtClean="0"/>
              <a:t>1</a:t>
            </a:r>
          </a:p>
          <a:p>
            <a:pPr>
              <a:spcBef>
                <a:spcPts val="624"/>
              </a:spcBef>
            </a:pPr>
            <a:r>
              <a:rPr lang="en-US" dirty="0"/>
              <a:t>For a “good” set of </a:t>
            </a:r>
            <a:r>
              <a:rPr lang="en-US" dirty="0" smtClean="0"/>
              <a:t>predictor, </a:t>
            </a:r>
            <a:r>
              <a:rPr lang="en-US" i="1" dirty="0" smtClean="0"/>
              <a:t>C</a:t>
            </a:r>
            <a:r>
              <a:rPr lang="en-US" i="1" baseline="-25000" dirty="0" smtClean="0"/>
              <a:t>p</a:t>
            </a:r>
            <a:r>
              <a:rPr lang="en-US" dirty="0" smtClean="0"/>
              <a:t> </a:t>
            </a:r>
            <a:r>
              <a:rPr lang="en-US" dirty="0"/>
              <a:t>should be small</a:t>
            </a:r>
            <a:r>
              <a:rPr lang="en-US" dirty="0" smtClean="0"/>
              <a:t>.</a:t>
            </a:r>
          </a:p>
          <a:p>
            <a:pPr>
              <a:spcBef>
                <a:spcPts val="624"/>
              </a:spcBef>
            </a:pPr>
            <a:r>
              <a:rPr lang="en-US" dirty="0" smtClean="0"/>
              <a:t>Like </a:t>
            </a:r>
            <a:r>
              <a:rPr lang="en-US" dirty="0"/>
              <a:t>adjusted </a:t>
            </a:r>
            <a:r>
              <a:rPr lang="en-US" i="1" dirty="0"/>
              <a:t>R</a:t>
            </a:r>
            <a:r>
              <a:rPr lang="en-US" baseline="30000" dirty="0"/>
              <a:t>2</a:t>
            </a:r>
            <a:r>
              <a:rPr lang="en-US" dirty="0"/>
              <a:t>, </a:t>
            </a:r>
            <a:r>
              <a:rPr lang="en-US" i="1" dirty="0"/>
              <a:t>C</a:t>
            </a:r>
            <a:r>
              <a:rPr lang="en-US" i="1" baseline="-25000" dirty="0"/>
              <a:t>p</a:t>
            </a:r>
            <a:r>
              <a:rPr lang="en-US" dirty="0"/>
              <a:t> weighs both the effectiveness of the model (</a:t>
            </a:r>
            <a:r>
              <a:rPr lang="en-US" dirty="0" err="1"/>
              <a:t>SSE</a:t>
            </a:r>
            <a:r>
              <a:rPr lang="en-US" i="1" baseline="-25000" dirty="0" err="1"/>
              <a:t>m</a:t>
            </a:r>
            <a:r>
              <a:rPr lang="en-US" dirty="0"/>
              <a:t>) and the no. of predictors (</a:t>
            </a:r>
            <a:r>
              <a:rPr lang="en-US" i="1" dirty="0"/>
              <a:t>m</a:t>
            </a:r>
            <a:r>
              <a:rPr lang="en-US" dirty="0" smtClean="0"/>
              <a:t>).</a:t>
            </a:r>
          </a:p>
          <a:p>
            <a:pPr>
              <a:spcBef>
                <a:spcPts val="624"/>
              </a:spcBef>
            </a:pPr>
            <a:r>
              <a:rPr lang="en-US" altLang="en-US" dirty="0" smtClean="0"/>
              <a:t>A </a:t>
            </a:r>
            <a:r>
              <a:rPr lang="en-US" altLang="en-US" dirty="0"/>
              <a:t>model </a:t>
            </a:r>
            <a:r>
              <a:rPr lang="en-US" altLang="en-US" dirty="0" smtClean="0"/>
              <a:t>with </a:t>
            </a:r>
            <a:r>
              <a:rPr lang="en-US" altLang="en-US" i="1" dirty="0" smtClean="0"/>
              <a:t>C</a:t>
            </a:r>
            <a:r>
              <a:rPr lang="en-US" altLang="en-US" i="1" baseline="-25000" dirty="0" smtClean="0"/>
              <a:t>p</a:t>
            </a:r>
            <a:r>
              <a:rPr lang="en-US" altLang="en-US" dirty="0" smtClean="0"/>
              <a:t> near </a:t>
            </a:r>
            <a:r>
              <a:rPr lang="en-US" altLang="en-US" i="1" dirty="0" smtClean="0"/>
              <a:t>k </a:t>
            </a:r>
            <a:r>
              <a:rPr lang="en-US" altLang="en-US" i="1" dirty="0"/>
              <a:t>+ </a:t>
            </a:r>
            <a:r>
              <a:rPr lang="en-US" altLang="en-US" dirty="0"/>
              <a:t>1 is worth considering</a:t>
            </a:r>
            <a:r>
              <a:rPr lang="en-US" altLang="en-US" dirty="0" smtClean="0"/>
              <a:t>.</a:t>
            </a:r>
          </a:p>
          <a:p>
            <a:pPr>
              <a:spcBef>
                <a:spcPts val="624"/>
              </a:spcBef>
            </a:pPr>
            <a:r>
              <a:rPr lang="en-US" altLang="en-US" dirty="0"/>
              <a:t>C</a:t>
            </a:r>
            <a:r>
              <a:rPr lang="en-US" altLang="en-US" baseline="-25000" dirty="0"/>
              <a:t>p</a:t>
            </a:r>
            <a:r>
              <a:rPr lang="en-US" altLang="en-US" dirty="0"/>
              <a:t> is a special case of </a:t>
            </a:r>
            <a:r>
              <a:rPr lang="en-US" altLang="en-US" dirty="0" smtClean="0"/>
              <a:t>AIC (</a:t>
            </a:r>
            <a:r>
              <a:rPr lang="en-US" altLang="en-US" dirty="0" err="1" smtClean="0"/>
              <a:t>Akaike</a:t>
            </a:r>
            <a:r>
              <a:rPr lang="en-US" altLang="en-US" dirty="0" smtClean="0"/>
              <a:t> </a:t>
            </a:r>
            <a:r>
              <a:rPr lang="en-US" altLang="en-US" dirty="0"/>
              <a:t>Information Criterion</a:t>
            </a:r>
            <a:r>
              <a:rPr lang="en-US" altLang="en-US" dirty="0" smtClean="0"/>
              <a:t>)</a:t>
            </a:r>
            <a:endParaRPr lang="en-US" dirty="0"/>
          </a:p>
        </p:txBody>
      </p:sp>
    </p:spTree>
    <p:extLst>
      <p:ext uri="{BB962C8B-B14F-4D97-AF65-F5344CB8AC3E}">
        <p14:creationId xmlns:p14="http://schemas.microsoft.com/office/powerpoint/2010/main" val="28874569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 Best Subsets for </a:t>
            </a:r>
            <a:r>
              <a:rPr lang="en-US" dirty="0" smtClean="0"/>
              <a:t>BlueJays2 (4 of 8)</a:t>
            </a:r>
            <a:endParaRPr lang="en-US" dirty="0"/>
          </a:p>
        </p:txBody>
      </p:sp>
      <p:pic>
        <p:nvPicPr>
          <p:cNvPr id="14" name="Picture 2" descr="A set of instructions A text reads, Prompt all equals reg subsets (Mass tilde Depth plus Width plus Length plus Skull plus Sex, data equals Blue Jays 2, n best equals 2)&#10;Prompt summary (all) dollar c p hash get C p values&#10;32.9; 54.2; 10.1; 11.7; 5.8; 10.8; 4.3; 7.3; 6.0&#10;Two arrows from the text Gives nine models in this case (best two of each size but only one for all predictors) points to all equals reg subsets (Mass tilde Depth plus Width plus Length plus Skull plus Sex, data equals BlueJays2, n best equals 2)"/>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tretch>
            <a:fillRect/>
          </a:stretch>
        </p:blipFill>
        <p:spPr bwMode="auto">
          <a:xfrm>
            <a:off x="522719" y="1644166"/>
            <a:ext cx="8158290" cy="4374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9805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 Best Subsets for </a:t>
            </a:r>
            <a:r>
              <a:rPr lang="en-US" dirty="0" smtClean="0"/>
              <a:t>BlueJays2 (5 of 8)</a:t>
            </a:r>
            <a:endParaRPr lang="en-US" dirty="0"/>
          </a:p>
        </p:txBody>
      </p:sp>
      <p:pic>
        <p:nvPicPr>
          <p:cNvPr id="11" name="Picture 2" descr="A reg subset plot shows adjusted R squared model for 5 different objects. The plot is titled Prompt plot (all, scale equals “C P”). The vertical axis has Adjusted R squared model values and the horizontal axis has the following reg subsets object: (intercept), Depth, Width, Length, Skull, and Sex. &#10;The data from the plot read as follows: The C p 0.31 model has intercept and Depth. The Cp 0.33 model has intercept and skull. The C p 0.12 model has intercept, Length, and skull. The C p 0.11 model has intercept, Depth, Width, and Sex. The C p 0.10 model has intercept, Depth, Length, and Skull. The C p 7.3 model has intercept, Depth, Length, and Skull. The C p 6 model has intercept, Depth, Width, Length, and Skull. The C p 5.8 model has intercept, Depth, Length, Skull, and sex. The C p 4.3 model has intercept, Depth, Length, Skull, and Sex. &#10; &#10;An arrow pointing at the C p 4.3 model reads Top Cp model has D, L, S k, S x. An arrow pointing at the The C p 5.8 model reads Next model has D, L, S k. An arrow pointing at the Cp 6 model reads Model with all predictors (D, W, L, S k, S x) has Cp equals 6 equals 5 plus 1. An arrow pointing at the 7.3 model reads Next model has D, W, L, S k."/>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tretch>
            <a:fillRect/>
          </a:stretch>
        </p:blipFill>
        <p:spPr bwMode="auto">
          <a:xfrm>
            <a:off x="683171" y="1513354"/>
            <a:ext cx="7851229" cy="4658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47522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 Best Subsets for </a:t>
            </a:r>
            <a:r>
              <a:rPr lang="en-US" dirty="0" smtClean="0"/>
              <a:t>BlueJays2 (6 of 8)</a:t>
            </a:r>
            <a:endParaRPr lang="en-US" dirty="0"/>
          </a:p>
        </p:txBody>
      </p:sp>
      <p:pic>
        <p:nvPicPr>
          <p:cNvPr id="7" name="Picture 2" descr="A table is followed by a set of instructions. The table has 9 rows and 5 columns. The column headers are Depth, Width, Length, Skull, and Sex.&#10;Prompt summary (all)&#10;The data from the table are as follows: &#10;Row 1: (1: (1)): Depth, “ “; Width, “ “; Length, “ “; Skull, “ asterisk “; Sex, “ “&#10;Row 2: (1: (2)): Depth, “asterisk “; Width, “ “; Length, “ “; Skull, “ “; Sex, “ “&#10;Row 3: (2: (1)): Depth, “asterisk “; Width, “ “; Length, “ “; Skull, “ asterisk “; Sex, “ “&#10;Row 4: (2: (2)): Depth, “ “; Width, “ “; Length, “ asterisk “; Skull, “ asterisk “; Sex, “ “&#10;Row 5: (3: (1)): Depth, “ asterisk “; Width, “ “; Length, “ asterisk “; Skull, “ asterisk “; Sex, “ “&#10;Row 6: (3: (2)): Depth, “asterisk “; Width, “ asterisk “; Length, “ “; Skull, “ asterisk “; Sex, “ “&#10;Row 7: (4: (1)): Depth, “asterisk “; Width, “ “; Length, “ asterisk “; Skull, “ asterisk “; Sex, “ asterisk“&#10;Row 8: (4: (2)): Depth, “asterisk “; Width, “ asterisk “; Length, “ asterisk “; Skull, “ asterisk “; Sex, “ “&#10;Row 9: (5: (1)): Depth, “asterisk “; Width, “ asterisk “; Length, “ asterisk “; Skull, “ asterisk “; Sex, “ asterisk“&#10;Hash To find the C p value for any of the models&#10;Hash 1 Fit the full model&#10;Full equals l m (Mass tilde Depth plus width plus Length Plus Skull plus Sex, data equals Blue Jays 2)&#10;Hash 2 Find the M S E for the full model&#10;MSE equals (summary (full) dollar sigma) caret 2&#10;Hash 3 get the C p (equivalent to A I C for regression)&#10;Extract A I C (l m (Mass tilde Depth plus Length plus Skull, data equals Blue Jays 2), scale equals M S E)"/>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tretch>
            <a:fillRect/>
          </a:stretch>
        </p:blipFill>
        <p:spPr bwMode="auto">
          <a:xfrm>
            <a:off x="1357989" y="1494830"/>
            <a:ext cx="6227693" cy="4679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32341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 Best Subsets for </a:t>
            </a:r>
            <a:r>
              <a:rPr lang="en-US" dirty="0" smtClean="0"/>
              <a:t>BlueJays2 (7 of 8)</a:t>
            </a:r>
            <a:endParaRPr lang="en-US" dirty="0"/>
          </a:p>
        </p:txBody>
      </p:sp>
      <p:pic>
        <p:nvPicPr>
          <p:cNvPr id="8" name="Picture 2" descr="A set of instructions A text reads, hash find the leaps package and the H H package&#10;Hash Note: H H also requires mult comp, m v t norm, R Color Brewer, and hash lattice Extra packages.&#10;Hash load the H H package and the leaps package&#10;Prompt library (leaps)&#10;Prompt library (H H)&#10;Hash Ask for the best model of each size&#10;Prompt all equals reg subsets (Mass tilde Depth plus Width plus Length plus Skull plus Sex, data equals Blue Jay 2)&#10;Hash Ask for “nice” output from the reg subsets &#10;Prompt summary H H (all)"/>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tretch>
            <a:fillRect/>
          </a:stretch>
        </p:blipFill>
        <p:spPr bwMode="auto">
          <a:xfrm>
            <a:off x="271512" y="1993066"/>
            <a:ext cx="8582387" cy="34528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34418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 Best Subsets for </a:t>
            </a:r>
            <a:r>
              <a:rPr lang="en-US" dirty="0" smtClean="0"/>
              <a:t>BlueJays2 (8 of 8)</a:t>
            </a:r>
            <a:endParaRPr lang="en-US" dirty="0"/>
          </a:p>
        </p:txBody>
      </p:sp>
      <p:pic>
        <p:nvPicPr>
          <p:cNvPr id="7" name="Picture 2" descr="A table has 5 rows and 8 columns. The column headers are model, P, r s q, r s s, adj r2, cp, b I c, and standard  error The data from the table are as follows:&#10;Row 1: (1): model, S k; p, 2; r s q, 0.313; r s s, 1874; adj r2, 0.307; c p, 32.94; bic, negative 36.2; standard error, 3.95&#10;Row 2: (2): model, D-S k; p, 3; rsq, 0.426; r s s, 1566; adj r2, 0.416; c p, 10.15; bic, negative 53.3; standard error, 3.63&#10;Row 3: (3): model, D-L-S k; p, 4; r s q, 0.455; r s s, 1488; adj r2, 0.441; c p, 5.83; bic, negative 54.8; standard error, 3.55&#10;Row 4: (4): model, D-L-S k-S x; p, 5; r s q, 0.471; r s s, 1444; adj r2, 0.453; c p, 4.31; bic, negative 53.6; standard error, 3.51&#10;Row 5: (5): model, D-W-L-S k-S x; p, 6; r s q, 0.472; r s s, 1440; adj r2, 0.449; c p, 6.00; bic, negative 49.1; standard error, 3.52&#10;Model variable with abbreviations&#10;S k equals Skull&#10;D-S k equals Depth-Skull&#10;D-L-S k equals Depth-Length-Skull&#10;D-L-S k-S x equals Depth-Length-Skull-Sex&#10;D-W-L-S k-S x equals Depth-Width-Length-Skull-Sex&#10;Model with largest adj r2&#10;4&#10;Number of observations&#10;122"/>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2048249" y="1425492"/>
            <a:ext cx="4656977" cy="4746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650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Predictor Selection </a:t>
            </a:r>
            <a:r>
              <a:rPr lang="en-US" dirty="0" smtClean="0"/>
              <a:t>Methods (2 of 5)</a:t>
            </a:r>
            <a:endParaRPr lang="en-US" dirty="0"/>
          </a:p>
        </p:txBody>
      </p:sp>
      <p:sp>
        <p:nvSpPr>
          <p:cNvPr id="6" name="Content Placeholder 5"/>
          <p:cNvSpPr>
            <a:spLocks noGrp="1"/>
          </p:cNvSpPr>
          <p:nvPr>
            <p:ph sz="quarter" idx="10"/>
          </p:nvPr>
        </p:nvSpPr>
        <p:spPr>
          <a:xfrm>
            <a:off x="247304" y="1407392"/>
            <a:ext cx="8706195" cy="4777507"/>
          </a:xfrm>
        </p:spPr>
        <p:txBody>
          <a:bodyPr>
            <a:normAutofit/>
          </a:bodyPr>
          <a:lstStyle/>
          <a:p>
            <a:pPr marL="0" indent="0">
              <a:spcBef>
                <a:spcPts val="624"/>
              </a:spcBef>
              <a:buNone/>
            </a:pPr>
            <a:r>
              <a:rPr lang="en-US" altLang="en-US" dirty="0"/>
              <a:t>Choosing an effective set of </a:t>
            </a:r>
            <a:r>
              <a:rPr lang="en-US" altLang="en-US" dirty="0" smtClean="0"/>
              <a:t>predictors</a:t>
            </a:r>
          </a:p>
          <a:p>
            <a:pPr>
              <a:spcBef>
                <a:spcPts val="624"/>
              </a:spcBef>
              <a:buFontTx/>
              <a:buAutoNum type="arabicPeriod"/>
            </a:pPr>
            <a:r>
              <a:rPr lang="en-US" altLang="en-US" b="1" i="1" dirty="0"/>
              <a:t>Think, consult, graph . . . </a:t>
            </a:r>
            <a:r>
              <a:rPr lang="en-US" altLang="en-US" dirty="0"/>
              <a:t>but if that fails, then:</a:t>
            </a:r>
          </a:p>
          <a:p>
            <a:pPr>
              <a:spcBef>
                <a:spcPts val="624"/>
              </a:spcBef>
              <a:buFontTx/>
              <a:buAutoNum type="arabicPeriod"/>
            </a:pPr>
            <a:r>
              <a:rPr lang="en-US" altLang="en-US" dirty="0"/>
              <a:t>All subsets</a:t>
            </a:r>
          </a:p>
          <a:p>
            <a:pPr>
              <a:spcBef>
                <a:spcPts val="624"/>
              </a:spcBef>
              <a:buFontTx/>
              <a:buAutoNum type="arabicPeriod"/>
            </a:pPr>
            <a:r>
              <a:rPr lang="en-US" altLang="en-US" b="1" i="1" dirty="0"/>
              <a:t>Backward elimination</a:t>
            </a:r>
          </a:p>
          <a:p>
            <a:pPr>
              <a:spcBef>
                <a:spcPts val="624"/>
              </a:spcBef>
              <a:buFontTx/>
              <a:buAutoNum type="arabicPeriod"/>
            </a:pPr>
            <a:r>
              <a:rPr lang="en-US" altLang="en-US" dirty="0"/>
              <a:t>Forward selection</a:t>
            </a:r>
          </a:p>
          <a:p>
            <a:pPr>
              <a:spcBef>
                <a:spcPts val="624"/>
              </a:spcBef>
              <a:buFontTx/>
              <a:buAutoNum type="arabicPeriod"/>
            </a:pPr>
            <a:r>
              <a:rPr lang="en-US" altLang="en-US" dirty="0"/>
              <a:t>Stepwise </a:t>
            </a:r>
            <a:r>
              <a:rPr lang="en-US" altLang="en-US" dirty="0" smtClean="0"/>
              <a:t>regression</a:t>
            </a:r>
            <a:endParaRPr lang="en-US" altLang="en-US" dirty="0"/>
          </a:p>
        </p:txBody>
      </p:sp>
    </p:spTree>
    <p:extLst>
      <p:ext uri="{BB962C8B-B14F-4D97-AF65-F5344CB8AC3E}">
        <p14:creationId xmlns:p14="http://schemas.microsoft.com/office/powerpoint/2010/main" val="24612866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Predictor Selection </a:t>
            </a:r>
            <a:r>
              <a:rPr lang="en-US" dirty="0" smtClean="0"/>
              <a:t>Methods (3 of 5)</a:t>
            </a:r>
            <a:endParaRPr lang="en-US" dirty="0"/>
          </a:p>
        </p:txBody>
      </p:sp>
      <p:sp>
        <p:nvSpPr>
          <p:cNvPr id="6" name="Content Placeholder 5"/>
          <p:cNvSpPr>
            <a:spLocks noGrp="1"/>
          </p:cNvSpPr>
          <p:nvPr>
            <p:ph sz="quarter" idx="10"/>
          </p:nvPr>
        </p:nvSpPr>
        <p:spPr>
          <a:xfrm>
            <a:off x="247304" y="1407392"/>
            <a:ext cx="8706195" cy="4777507"/>
          </a:xfrm>
        </p:spPr>
        <p:txBody>
          <a:bodyPr>
            <a:normAutofit/>
          </a:bodyPr>
          <a:lstStyle/>
          <a:p>
            <a:pPr marL="0" indent="0">
              <a:spcBef>
                <a:spcPts val="624"/>
              </a:spcBef>
              <a:buNone/>
            </a:pPr>
            <a:r>
              <a:rPr lang="en-US" altLang="en-US" dirty="0"/>
              <a:t>Choosing an effective set of </a:t>
            </a:r>
            <a:r>
              <a:rPr lang="en-US" altLang="en-US" dirty="0" smtClean="0"/>
              <a:t>predictors</a:t>
            </a:r>
            <a:endParaRPr lang="en-US" altLang="en-US" b="1" i="1" dirty="0" smtClean="0"/>
          </a:p>
          <a:p>
            <a:pPr>
              <a:spcBef>
                <a:spcPts val="624"/>
              </a:spcBef>
              <a:buFontTx/>
              <a:buAutoNum type="arabicPeriod"/>
            </a:pPr>
            <a:r>
              <a:rPr lang="en-US" altLang="en-US" b="1" i="1" dirty="0" smtClean="0"/>
              <a:t>Think</a:t>
            </a:r>
            <a:r>
              <a:rPr lang="en-US" altLang="en-US" b="1" i="1" dirty="0"/>
              <a:t>, consult, graph… </a:t>
            </a:r>
            <a:r>
              <a:rPr lang="en-US" altLang="en-US" dirty="0"/>
              <a:t>but if that fails then:</a:t>
            </a:r>
          </a:p>
          <a:p>
            <a:pPr>
              <a:spcBef>
                <a:spcPts val="624"/>
              </a:spcBef>
              <a:buFontTx/>
              <a:buAutoNum type="arabicPeriod"/>
            </a:pPr>
            <a:r>
              <a:rPr lang="en-US" altLang="en-US" dirty="0"/>
              <a:t>All subsets</a:t>
            </a:r>
          </a:p>
          <a:p>
            <a:pPr>
              <a:spcBef>
                <a:spcPts val="624"/>
              </a:spcBef>
              <a:buFontTx/>
              <a:buAutoNum type="arabicPeriod"/>
            </a:pPr>
            <a:r>
              <a:rPr lang="en-US" altLang="en-US" b="1" i="1" dirty="0"/>
              <a:t>Backward elimination</a:t>
            </a:r>
          </a:p>
          <a:p>
            <a:pPr>
              <a:spcBef>
                <a:spcPts val="624"/>
              </a:spcBef>
              <a:buFontTx/>
              <a:buAutoNum type="arabicPeriod"/>
            </a:pPr>
            <a:r>
              <a:rPr lang="en-US" altLang="en-US" dirty="0"/>
              <a:t>Forward selection</a:t>
            </a:r>
          </a:p>
          <a:p>
            <a:pPr>
              <a:spcBef>
                <a:spcPts val="624"/>
              </a:spcBef>
              <a:buFontTx/>
              <a:buAutoNum type="arabicPeriod"/>
            </a:pPr>
            <a:r>
              <a:rPr lang="en-US" altLang="en-US" dirty="0"/>
              <a:t>Stepwise regression</a:t>
            </a:r>
          </a:p>
        </p:txBody>
      </p:sp>
    </p:spTree>
    <p:extLst>
      <p:ext uri="{BB962C8B-B14F-4D97-AF65-F5344CB8AC3E}">
        <p14:creationId xmlns:p14="http://schemas.microsoft.com/office/powerpoint/2010/main" val="3793730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4.2</a:t>
            </a:r>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24"/>
              </a:spcBef>
              <a:buNone/>
            </a:pPr>
            <a:r>
              <a:rPr lang="en-US" altLang="en-US" dirty="0">
                <a:sym typeface="Symbol" panose="05050102010706020507" pitchFamily="18" charset="2"/>
              </a:rPr>
              <a:t>Predictor selection </a:t>
            </a:r>
            <a:r>
              <a:rPr lang="en-US" altLang="en-US" dirty="0" smtClean="0">
                <a:sym typeface="Symbol" panose="05050102010706020507" pitchFamily="18" charset="2"/>
              </a:rPr>
              <a:t>methods</a:t>
            </a:r>
          </a:p>
          <a:p>
            <a:pPr marL="457200" lvl="1" indent="0">
              <a:spcBef>
                <a:spcPts val="624"/>
              </a:spcBef>
              <a:buNone/>
            </a:pPr>
            <a:r>
              <a:rPr lang="en-US" altLang="en-US" sz="2600" dirty="0" smtClean="0">
                <a:sym typeface="Symbol" panose="05050102010706020507" pitchFamily="18" charset="2"/>
              </a:rPr>
              <a:t>All subsets</a:t>
            </a:r>
          </a:p>
          <a:p>
            <a:pPr marL="457200" lvl="1" indent="0">
              <a:spcBef>
                <a:spcPts val="624"/>
              </a:spcBef>
              <a:buNone/>
            </a:pPr>
            <a:r>
              <a:rPr lang="en-US" altLang="en-US" sz="2600" dirty="0" smtClean="0">
                <a:sym typeface="Symbol" panose="05050102010706020507" pitchFamily="18" charset="2"/>
              </a:rPr>
              <a:t>Backward elimination</a:t>
            </a:r>
          </a:p>
          <a:p>
            <a:pPr marL="457200" lvl="1" indent="0">
              <a:spcBef>
                <a:spcPts val="624"/>
              </a:spcBef>
              <a:buNone/>
            </a:pPr>
            <a:r>
              <a:rPr lang="en-US" altLang="en-US" sz="2600" dirty="0" smtClean="0">
                <a:sym typeface="Symbol" panose="05050102010706020507" pitchFamily="18" charset="2"/>
              </a:rPr>
              <a:t>Forward selection</a:t>
            </a:r>
          </a:p>
          <a:p>
            <a:pPr marL="457200" lvl="1" indent="0">
              <a:spcBef>
                <a:spcPts val="624"/>
              </a:spcBef>
              <a:buNone/>
            </a:pPr>
            <a:r>
              <a:rPr lang="en-US" altLang="en-US" sz="2600" dirty="0" smtClean="0">
                <a:sym typeface="Symbol" panose="05050102010706020507" pitchFamily="18" charset="2"/>
              </a:rPr>
              <a:t>Stepwise regression</a:t>
            </a:r>
            <a:endParaRPr lang="en-US" altLang="en-US" sz="2600" dirty="0">
              <a:sym typeface="Symbol" panose="05050102010706020507" pitchFamily="18" charset="2"/>
            </a:endParaRPr>
          </a:p>
        </p:txBody>
      </p:sp>
    </p:spTree>
    <p:extLst>
      <p:ext uri="{BB962C8B-B14F-4D97-AF65-F5344CB8AC3E}">
        <p14:creationId xmlns:p14="http://schemas.microsoft.com/office/powerpoint/2010/main" val="34886587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Backward </a:t>
            </a:r>
            <a:r>
              <a:rPr lang="en-US" dirty="0" smtClean="0"/>
              <a:t>Elimination (1 of 2)</a:t>
            </a:r>
            <a:endParaRPr lang="en-US" dirty="0"/>
          </a:p>
        </p:txBody>
      </p:sp>
      <p:sp>
        <p:nvSpPr>
          <p:cNvPr id="6" name="Content Placeholder 5"/>
          <p:cNvSpPr>
            <a:spLocks noGrp="1"/>
          </p:cNvSpPr>
          <p:nvPr>
            <p:ph sz="quarter" idx="10"/>
          </p:nvPr>
        </p:nvSpPr>
        <p:spPr>
          <a:xfrm>
            <a:off x="247304" y="1407392"/>
            <a:ext cx="8706195" cy="4777507"/>
          </a:xfrm>
        </p:spPr>
        <p:txBody>
          <a:bodyPr>
            <a:normAutofit/>
          </a:bodyPr>
          <a:lstStyle/>
          <a:p>
            <a:pPr marL="514350" indent="-514350">
              <a:spcBef>
                <a:spcPts val="624"/>
              </a:spcBef>
              <a:buFont typeface="+mj-lt"/>
              <a:buAutoNum type="arabicPeriod"/>
            </a:pPr>
            <a:r>
              <a:rPr lang="en-US" altLang="en-US" dirty="0"/>
              <a:t>Start with the full model (all predictors).</a:t>
            </a:r>
          </a:p>
          <a:p>
            <a:pPr marL="514350" indent="-514350">
              <a:spcBef>
                <a:spcPts val="624"/>
              </a:spcBef>
              <a:buFont typeface="+mj-lt"/>
              <a:buAutoNum type="arabicPeriod"/>
            </a:pPr>
            <a:r>
              <a:rPr lang="en-US" altLang="en-US" dirty="0"/>
              <a:t>Calculate a </a:t>
            </a:r>
            <a:r>
              <a:rPr lang="en-US" altLang="en-US" i="1" dirty="0"/>
              <a:t>t</a:t>
            </a:r>
            <a:r>
              <a:rPr lang="en-US" altLang="en-US" dirty="0"/>
              <a:t> test for each individual predictor.</a:t>
            </a:r>
          </a:p>
          <a:p>
            <a:pPr marL="514350" indent="-514350">
              <a:spcBef>
                <a:spcPts val="624"/>
              </a:spcBef>
              <a:buFont typeface="+mj-lt"/>
              <a:buAutoNum type="arabicPeriod"/>
            </a:pPr>
            <a:r>
              <a:rPr lang="en-US" altLang="en-US" dirty="0"/>
              <a:t>Find the “least significant” predictor (largest </a:t>
            </a:r>
            <a:r>
              <a:rPr lang="en-US" altLang="en-US" i="1" dirty="0"/>
              <a:t>P</a:t>
            </a:r>
            <a:r>
              <a:rPr lang="en-US" altLang="en-US" dirty="0"/>
              <a:t>-value or smallest test statistic).</a:t>
            </a:r>
          </a:p>
          <a:p>
            <a:pPr marL="514350" indent="-514350">
              <a:spcBef>
                <a:spcPts val="624"/>
              </a:spcBef>
              <a:buFont typeface="+mj-lt"/>
              <a:buAutoNum type="arabicPeriod"/>
            </a:pPr>
            <a:r>
              <a:rPr lang="en-US" altLang="en-US" dirty="0"/>
              <a:t>Is that predictor significant?</a:t>
            </a:r>
          </a:p>
          <a:p>
            <a:pPr marL="0" indent="977900">
              <a:spcBef>
                <a:spcPts val="624"/>
              </a:spcBef>
              <a:buNone/>
            </a:pPr>
            <a:r>
              <a:rPr lang="en-US" altLang="en-US" b="1" dirty="0" smtClean="0"/>
              <a:t>Yes</a:t>
            </a:r>
            <a:r>
              <a:rPr lang="en-US" altLang="en-US" dirty="0" smtClean="0"/>
              <a:t> </a:t>
            </a:r>
            <a:r>
              <a:rPr lang="en-US" altLang="en-US" dirty="0"/>
              <a:t>→ Keep the predictor and stop.</a:t>
            </a:r>
          </a:p>
          <a:p>
            <a:pPr marL="0" indent="977900">
              <a:spcBef>
                <a:spcPts val="624"/>
              </a:spcBef>
              <a:buNone/>
            </a:pPr>
            <a:r>
              <a:rPr lang="en-US" altLang="en-US" b="1" dirty="0" smtClean="0"/>
              <a:t>No</a:t>
            </a:r>
            <a:r>
              <a:rPr lang="en-US" altLang="en-US" dirty="0" smtClean="0"/>
              <a:t> </a:t>
            </a:r>
            <a:r>
              <a:rPr lang="en-US" altLang="en-US" dirty="0"/>
              <a:t>→ Delete the predictor and go back </a:t>
            </a:r>
            <a:r>
              <a:rPr lang="en-US" altLang="en-US" dirty="0" smtClean="0"/>
              <a:t>to</a:t>
            </a:r>
          </a:p>
          <a:p>
            <a:pPr marL="0" indent="1492250">
              <a:spcBef>
                <a:spcPts val="624"/>
              </a:spcBef>
              <a:buNone/>
            </a:pPr>
            <a:r>
              <a:rPr lang="en-US" altLang="en-US" dirty="0" smtClean="0"/>
              <a:t>Step </a:t>
            </a:r>
            <a:r>
              <a:rPr lang="en-US" altLang="en-US" dirty="0"/>
              <a:t>2 with the reduced model.</a:t>
            </a:r>
          </a:p>
        </p:txBody>
      </p:sp>
    </p:spTree>
    <p:extLst>
      <p:ext uri="{BB962C8B-B14F-4D97-AF65-F5344CB8AC3E}">
        <p14:creationId xmlns:p14="http://schemas.microsoft.com/office/powerpoint/2010/main" val="20345983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Backward </a:t>
            </a:r>
            <a:r>
              <a:rPr lang="en-US" dirty="0" smtClean="0"/>
              <a:t>Elimination (2 of 2)</a:t>
            </a:r>
            <a:endParaRPr lang="en-US" dirty="0"/>
          </a:p>
        </p:txBody>
      </p:sp>
      <p:sp>
        <p:nvSpPr>
          <p:cNvPr id="6" name="Content Placeholder 5"/>
          <p:cNvSpPr>
            <a:spLocks noGrp="1"/>
          </p:cNvSpPr>
          <p:nvPr>
            <p:ph sz="quarter" idx="10"/>
          </p:nvPr>
        </p:nvSpPr>
        <p:spPr>
          <a:xfrm>
            <a:off x="247304" y="1407392"/>
            <a:ext cx="8706195" cy="4777507"/>
          </a:xfrm>
        </p:spPr>
        <p:txBody>
          <a:bodyPr>
            <a:normAutofit/>
          </a:bodyPr>
          <a:lstStyle/>
          <a:p>
            <a:pPr marL="0" indent="0">
              <a:spcBef>
                <a:spcPts val="624"/>
              </a:spcBef>
              <a:buNone/>
            </a:pPr>
            <a:r>
              <a:rPr lang="en-US" altLang="en-US" b="1" dirty="0"/>
              <a:t>Advantages:</a:t>
            </a:r>
          </a:p>
          <a:p>
            <a:pPr marL="0" indent="977900">
              <a:spcBef>
                <a:spcPts val="624"/>
              </a:spcBef>
              <a:buNone/>
            </a:pPr>
            <a:r>
              <a:rPr lang="en-US" altLang="en-US" dirty="0" smtClean="0"/>
              <a:t>Removes </a:t>
            </a:r>
            <a:r>
              <a:rPr lang="en-US" altLang="en-US" dirty="0"/>
              <a:t>“</a:t>
            </a:r>
            <a:r>
              <a:rPr lang="en-US" altLang="ja-JP" dirty="0"/>
              <a:t>worst” predictors early</a:t>
            </a:r>
          </a:p>
          <a:p>
            <a:pPr marL="0" indent="977900">
              <a:spcBef>
                <a:spcPts val="624"/>
              </a:spcBef>
              <a:buNone/>
            </a:pPr>
            <a:r>
              <a:rPr lang="en-US" altLang="en-US" dirty="0" smtClean="0"/>
              <a:t>Relatively </a:t>
            </a:r>
            <a:r>
              <a:rPr lang="en-US" altLang="en-US" dirty="0"/>
              <a:t>few models to consider</a:t>
            </a:r>
          </a:p>
          <a:p>
            <a:pPr marL="0" indent="977900">
              <a:spcBef>
                <a:spcPts val="624"/>
              </a:spcBef>
              <a:buNone/>
            </a:pPr>
            <a:r>
              <a:rPr lang="en-US" altLang="en-US" dirty="0" smtClean="0"/>
              <a:t>Leaves </a:t>
            </a:r>
            <a:r>
              <a:rPr lang="en-US" altLang="en-US" dirty="0"/>
              <a:t>only “</a:t>
            </a:r>
            <a:r>
              <a:rPr lang="en-US" altLang="ja-JP" dirty="0"/>
              <a:t>important” </a:t>
            </a:r>
            <a:r>
              <a:rPr lang="en-US" altLang="ja-JP" dirty="0" smtClean="0"/>
              <a:t>predictors</a:t>
            </a:r>
          </a:p>
          <a:p>
            <a:pPr marL="0" indent="0">
              <a:spcBef>
                <a:spcPts val="624"/>
              </a:spcBef>
              <a:buNone/>
            </a:pPr>
            <a:endParaRPr lang="en-US" altLang="en-US" b="1" dirty="0" smtClean="0"/>
          </a:p>
          <a:p>
            <a:pPr marL="0" indent="0">
              <a:spcBef>
                <a:spcPts val="624"/>
              </a:spcBef>
              <a:buNone/>
            </a:pPr>
            <a:r>
              <a:rPr lang="en-US" altLang="en-US" b="1" dirty="0" smtClean="0"/>
              <a:t>Disadvantages</a:t>
            </a:r>
            <a:r>
              <a:rPr lang="en-US" altLang="en-US" b="1" dirty="0"/>
              <a:t>:</a:t>
            </a:r>
          </a:p>
          <a:p>
            <a:pPr marL="0" indent="977900">
              <a:spcBef>
                <a:spcPts val="624"/>
              </a:spcBef>
              <a:buNone/>
            </a:pPr>
            <a:r>
              <a:rPr lang="en-US" altLang="en-US" dirty="0" smtClean="0"/>
              <a:t>Most </a:t>
            </a:r>
            <a:r>
              <a:rPr lang="en-US" altLang="en-US" dirty="0"/>
              <a:t>complicated models first</a:t>
            </a:r>
          </a:p>
          <a:p>
            <a:pPr marL="0" indent="977900">
              <a:spcBef>
                <a:spcPts val="624"/>
              </a:spcBef>
              <a:buNone/>
            </a:pPr>
            <a:r>
              <a:rPr lang="en-US" altLang="en-US" dirty="0" smtClean="0"/>
              <a:t>Individual </a:t>
            </a:r>
            <a:r>
              <a:rPr lang="en-US" altLang="en-US" i="1" dirty="0"/>
              <a:t>t </a:t>
            </a:r>
            <a:r>
              <a:rPr lang="en-US" altLang="en-US" dirty="0"/>
              <a:t>tests may be </a:t>
            </a:r>
            <a:r>
              <a:rPr lang="en-US" altLang="en-US" dirty="0" smtClean="0"/>
              <a:t>unstable</a:t>
            </a:r>
            <a:endParaRPr lang="en-US" altLang="en-US" dirty="0"/>
          </a:p>
          <a:p>
            <a:pPr marL="0" indent="977900">
              <a:spcBef>
                <a:spcPts val="624"/>
              </a:spcBef>
              <a:buNone/>
            </a:pPr>
            <a:r>
              <a:rPr lang="en-US" altLang="en-US" dirty="0" smtClean="0"/>
              <a:t>Susceptible </a:t>
            </a:r>
            <a:r>
              <a:rPr lang="en-US" altLang="en-US" dirty="0"/>
              <a:t>to </a:t>
            </a:r>
            <a:r>
              <a:rPr lang="en-US" altLang="en-US" dirty="0" smtClean="0"/>
              <a:t>multicollinearity</a:t>
            </a:r>
            <a:endParaRPr lang="en-US" altLang="en-US" dirty="0"/>
          </a:p>
        </p:txBody>
      </p:sp>
    </p:spTree>
    <p:extLst>
      <p:ext uri="{BB962C8B-B14F-4D97-AF65-F5344CB8AC3E}">
        <p14:creationId xmlns:p14="http://schemas.microsoft.com/office/powerpoint/2010/main" val="9346013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Predictor Selection </a:t>
            </a:r>
            <a:r>
              <a:rPr lang="en-US" dirty="0" smtClean="0"/>
              <a:t>Methods (4</a:t>
            </a:r>
            <a:r>
              <a:rPr lang="en-US" baseline="0" dirty="0" smtClean="0"/>
              <a:t> of 5</a:t>
            </a:r>
            <a:r>
              <a:rPr lang="en-US" dirty="0" smtClean="0"/>
              <a:t>)</a:t>
            </a:r>
            <a:endParaRPr lang="en-US" dirty="0"/>
          </a:p>
        </p:txBody>
      </p:sp>
      <p:sp>
        <p:nvSpPr>
          <p:cNvPr id="6" name="Content Placeholder 5"/>
          <p:cNvSpPr>
            <a:spLocks noGrp="1"/>
          </p:cNvSpPr>
          <p:nvPr>
            <p:ph sz="quarter" idx="10"/>
          </p:nvPr>
        </p:nvSpPr>
        <p:spPr>
          <a:xfrm>
            <a:off x="247304" y="1407392"/>
            <a:ext cx="8706195" cy="4777507"/>
          </a:xfrm>
        </p:spPr>
        <p:txBody>
          <a:bodyPr>
            <a:normAutofit/>
          </a:bodyPr>
          <a:lstStyle/>
          <a:p>
            <a:pPr marL="0" indent="0">
              <a:spcBef>
                <a:spcPts val="624"/>
              </a:spcBef>
              <a:buNone/>
            </a:pPr>
            <a:r>
              <a:rPr lang="en-US" altLang="en-US" dirty="0"/>
              <a:t>Choosing an effective set of </a:t>
            </a:r>
            <a:r>
              <a:rPr lang="en-US" altLang="en-US" dirty="0" smtClean="0"/>
              <a:t>predictors</a:t>
            </a:r>
            <a:endParaRPr lang="en-US" altLang="en-US" b="1" i="1" dirty="0" smtClean="0"/>
          </a:p>
          <a:p>
            <a:pPr>
              <a:spcBef>
                <a:spcPts val="624"/>
              </a:spcBef>
              <a:buFontTx/>
              <a:buAutoNum type="arabicPeriod"/>
            </a:pPr>
            <a:r>
              <a:rPr lang="en-US" altLang="en-US" b="1" i="1" dirty="0" smtClean="0"/>
              <a:t>Think</a:t>
            </a:r>
            <a:r>
              <a:rPr lang="en-US" altLang="en-US" b="1" i="1" dirty="0"/>
              <a:t>, consult, graph . . . </a:t>
            </a:r>
            <a:r>
              <a:rPr lang="en-US" altLang="en-US" dirty="0"/>
              <a:t>but if that fails, then:</a:t>
            </a:r>
          </a:p>
          <a:p>
            <a:pPr>
              <a:spcBef>
                <a:spcPts val="624"/>
              </a:spcBef>
              <a:buFontTx/>
              <a:buAutoNum type="arabicPeriod"/>
            </a:pPr>
            <a:r>
              <a:rPr lang="en-US" altLang="en-US" dirty="0"/>
              <a:t>All subsets</a:t>
            </a:r>
          </a:p>
          <a:p>
            <a:pPr>
              <a:spcBef>
                <a:spcPts val="624"/>
              </a:spcBef>
              <a:buFontTx/>
              <a:buAutoNum type="arabicPeriod"/>
            </a:pPr>
            <a:r>
              <a:rPr lang="en-US" altLang="en-US" dirty="0"/>
              <a:t>Backward elimination</a:t>
            </a:r>
          </a:p>
          <a:p>
            <a:pPr>
              <a:spcBef>
                <a:spcPts val="624"/>
              </a:spcBef>
              <a:buFontTx/>
              <a:buAutoNum type="arabicPeriod"/>
            </a:pPr>
            <a:r>
              <a:rPr lang="en-US" altLang="en-US" b="1" i="1" dirty="0"/>
              <a:t>Forward selection</a:t>
            </a:r>
          </a:p>
          <a:p>
            <a:pPr>
              <a:spcBef>
                <a:spcPts val="624"/>
              </a:spcBef>
              <a:buFontTx/>
              <a:buAutoNum type="arabicPeriod"/>
            </a:pPr>
            <a:r>
              <a:rPr lang="en-US" altLang="en-US" dirty="0"/>
              <a:t>Stepwise regression</a:t>
            </a:r>
          </a:p>
        </p:txBody>
      </p:sp>
    </p:spTree>
    <p:extLst>
      <p:ext uri="{BB962C8B-B14F-4D97-AF65-F5344CB8AC3E}">
        <p14:creationId xmlns:p14="http://schemas.microsoft.com/office/powerpoint/2010/main" val="25743951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Forward </a:t>
            </a:r>
            <a:r>
              <a:rPr lang="en-US" dirty="0" smtClean="0"/>
              <a:t>Selection (1 of 2)</a:t>
            </a:r>
            <a:endParaRPr lang="en-US" dirty="0"/>
          </a:p>
        </p:txBody>
      </p:sp>
      <p:sp>
        <p:nvSpPr>
          <p:cNvPr id="5" name="Content Placeholder 4"/>
          <p:cNvSpPr>
            <a:spLocks noGrp="1"/>
          </p:cNvSpPr>
          <p:nvPr>
            <p:ph sz="quarter" idx="10"/>
          </p:nvPr>
        </p:nvSpPr>
        <p:spPr>
          <a:xfrm>
            <a:off x="247304" y="1407392"/>
            <a:ext cx="8668095" cy="4764807"/>
          </a:xfrm>
        </p:spPr>
        <p:txBody>
          <a:bodyPr/>
          <a:lstStyle/>
          <a:p>
            <a:pPr marL="514350" indent="-514350">
              <a:spcBef>
                <a:spcPts val="624"/>
              </a:spcBef>
              <a:buFont typeface="+mj-lt"/>
              <a:buAutoNum type="arabicPeriod"/>
            </a:pPr>
            <a:r>
              <a:rPr lang="en-US" altLang="en-US" dirty="0"/>
              <a:t>Start with the best single predictor.</a:t>
            </a:r>
          </a:p>
          <a:p>
            <a:pPr marL="0" indent="512763">
              <a:spcBef>
                <a:spcPts val="624"/>
              </a:spcBef>
              <a:buNone/>
            </a:pPr>
            <a:r>
              <a:rPr lang="en-US" altLang="en-US" dirty="0"/>
              <a:t>(fit each predictor or use correlations)</a:t>
            </a:r>
          </a:p>
          <a:p>
            <a:pPr marL="514350" indent="-514350">
              <a:spcBef>
                <a:spcPts val="624"/>
              </a:spcBef>
              <a:buFont typeface="+mj-lt"/>
              <a:buAutoNum type="arabicPeriod" startAt="2"/>
            </a:pPr>
            <a:r>
              <a:rPr lang="en-US" altLang="en-US" dirty="0" smtClean="0"/>
              <a:t>Is </a:t>
            </a:r>
            <a:r>
              <a:rPr lang="en-US" altLang="en-US" dirty="0"/>
              <a:t>that predictor significant</a:t>
            </a:r>
            <a:r>
              <a:rPr lang="en-US" altLang="en-US" dirty="0" smtClean="0"/>
              <a:t>?</a:t>
            </a:r>
            <a:endParaRPr lang="en-US" altLang="en-US" dirty="0"/>
          </a:p>
          <a:p>
            <a:pPr marL="0" indent="512763">
              <a:spcBef>
                <a:spcPts val="624"/>
              </a:spcBef>
              <a:buNone/>
            </a:pPr>
            <a:r>
              <a:rPr lang="en-US" altLang="en-US" dirty="0"/>
              <a:t>(use individual </a:t>
            </a:r>
            <a:r>
              <a:rPr lang="en-US" altLang="en-US" i="1" dirty="0"/>
              <a:t>t</a:t>
            </a:r>
            <a:r>
              <a:rPr lang="en-US" altLang="en-US" dirty="0"/>
              <a:t> test or partial </a:t>
            </a:r>
            <a:r>
              <a:rPr lang="en-US" altLang="en-US" i="1" dirty="0"/>
              <a:t>F</a:t>
            </a:r>
            <a:r>
              <a:rPr lang="en-US" altLang="en-US" dirty="0"/>
              <a:t> test)</a:t>
            </a:r>
          </a:p>
          <a:p>
            <a:pPr marL="0" indent="512763">
              <a:spcBef>
                <a:spcPts val="624"/>
              </a:spcBef>
              <a:buNone/>
            </a:pPr>
            <a:r>
              <a:rPr lang="en-US" altLang="en-US" b="1" dirty="0"/>
              <a:t>Yes</a:t>
            </a:r>
            <a:r>
              <a:rPr lang="en-US" altLang="en-US" dirty="0"/>
              <a:t> → Include predictor in the model</a:t>
            </a:r>
          </a:p>
          <a:p>
            <a:pPr marL="0" indent="512763">
              <a:spcBef>
                <a:spcPts val="624"/>
              </a:spcBef>
              <a:buNone/>
            </a:pPr>
            <a:r>
              <a:rPr lang="en-US" altLang="en-US" b="1" dirty="0"/>
              <a:t>No</a:t>
            </a:r>
            <a:r>
              <a:rPr lang="en-US" altLang="en-US" dirty="0"/>
              <a:t> → Don’t include predictor and stop</a:t>
            </a:r>
          </a:p>
          <a:p>
            <a:pPr marL="514350" indent="-514350">
              <a:spcBef>
                <a:spcPts val="624"/>
              </a:spcBef>
              <a:buFont typeface="+mj-lt"/>
              <a:buAutoNum type="arabicPeriod" startAt="3"/>
            </a:pPr>
            <a:r>
              <a:rPr lang="en-US" altLang="en-US" dirty="0"/>
              <a:t>Find the “most significant” new predictor from among those </a:t>
            </a:r>
            <a:r>
              <a:rPr lang="en-US" altLang="en-US" i="1" dirty="0"/>
              <a:t>not</a:t>
            </a:r>
            <a:r>
              <a:rPr lang="en-US" altLang="en-US" dirty="0"/>
              <a:t> in the model</a:t>
            </a:r>
          </a:p>
          <a:p>
            <a:pPr marL="512763" indent="0">
              <a:spcBef>
                <a:spcPts val="624"/>
              </a:spcBef>
              <a:buNone/>
            </a:pPr>
            <a:r>
              <a:rPr lang="en-US" altLang="en-US" dirty="0"/>
              <a:t>(use biggest SSModel, largest </a:t>
            </a:r>
            <a:r>
              <a:rPr lang="en-US" altLang="en-US" i="1" dirty="0"/>
              <a:t>R</a:t>
            </a:r>
            <a:r>
              <a:rPr lang="en-US" altLang="en-US" baseline="30000" dirty="0"/>
              <a:t>2</a:t>
            </a:r>
            <a:r>
              <a:rPr lang="en-US" altLang="en-US" dirty="0"/>
              <a:t>, or best individual </a:t>
            </a:r>
            <a:r>
              <a:rPr lang="en-US" altLang="en-US" i="1" dirty="0"/>
              <a:t>t</a:t>
            </a:r>
            <a:r>
              <a:rPr lang="en-US" altLang="en-US" dirty="0"/>
              <a:t> test). Return to Step 2</a:t>
            </a:r>
            <a:r>
              <a:rPr lang="en-US" altLang="en-US" dirty="0" smtClean="0"/>
              <a:t>.</a:t>
            </a:r>
            <a:endParaRPr lang="en-US" altLang="en-US" dirty="0"/>
          </a:p>
        </p:txBody>
      </p:sp>
    </p:spTree>
    <p:extLst>
      <p:ext uri="{BB962C8B-B14F-4D97-AF65-F5344CB8AC3E}">
        <p14:creationId xmlns:p14="http://schemas.microsoft.com/office/powerpoint/2010/main" val="3658710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Forward </a:t>
            </a:r>
            <a:r>
              <a:rPr lang="en-US" dirty="0" smtClean="0"/>
              <a:t>Selection (2 of 2)</a:t>
            </a:r>
            <a:endParaRPr lang="en-US" dirty="0"/>
          </a:p>
        </p:txBody>
      </p:sp>
      <p:sp>
        <p:nvSpPr>
          <p:cNvPr id="6" name="Content Placeholder 5"/>
          <p:cNvSpPr>
            <a:spLocks noGrp="1"/>
          </p:cNvSpPr>
          <p:nvPr>
            <p:ph sz="quarter" idx="10"/>
          </p:nvPr>
        </p:nvSpPr>
        <p:spPr>
          <a:xfrm>
            <a:off x="247304" y="1407392"/>
            <a:ext cx="8706195" cy="4777507"/>
          </a:xfrm>
        </p:spPr>
        <p:txBody>
          <a:bodyPr>
            <a:normAutofit/>
          </a:bodyPr>
          <a:lstStyle/>
          <a:p>
            <a:pPr marL="0" indent="0">
              <a:spcBef>
                <a:spcPts val="624"/>
              </a:spcBef>
              <a:buNone/>
            </a:pPr>
            <a:r>
              <a:rPr lang="en-US" altLang="en-US" b="1" dirty="0"/>
              <a:t>Advantages:</a:t>
            </a:r>
          </a:p>
          <a:p>
            <a:pPr marL="0" indent="977900">
              <a:spcBef>
                <a:spcPts val="624"/>
              </a:spcBef>
              <a:buNone/>
            </a:pPr>
            <a:r>
              <a:rPr lang="en-US" altLang="en-US" dirty="0"/>
              <a:t>Uses smaller models early (parsimony)</a:t>
            </a:r>
          </a:p>
          <a:p>
            <a:pPr marL="0" indent="977900">
              <a:spcBef>
                <a:spcPts val="624"/>
              </a:spcBef>
              <a:buNone/>
            </a:pPr>
            <a:r>
              <a:rPr lang="en-US" altLang="en-US" dirty="0" smtClean="0"/>
              <a:t>Less </a:t>
            </a:r>
            <a:r>
              <a:rPr lang="en-US" altLang="en-US" dirty="0"/>
              <a:t>susceptible to multicollinearity</a:t>
            </a:r>
          </a:p>
          <a:p>
            <a:pPr marL="0" indent="977900">
              <a:spcBef>
                <a:spcPts val="624"/>
              </a:spcBef>
              <a:buNone/>
            </a:pPr>
            <a:r>
              <a:rPr lang="en-US" altLang="en-US" dirty="0" smtClean="0"/>
              <a:t>Shows </a:t>
            </a:r>
            <a:r>
              <a:rPr lang="en-US" altLang="en-US" dirty="0"/>
              <a:t>“most important” </a:t>
            </a:r>
            <a:r>
              <a:rPr lang="en-US" altLang="en-US" dirty="0" smtClean="0"/>
              <a:t>predictors</a:t>
            </a:r>
            <a:endParaRPr lang="en-US" altLang="ja-JP" dirty="0" smtClean="0"/>
          </a:p>
          <a:p>
            <a:pPr marL="0" indent="0">
              <a:spcBef>
                <a:spcPts val="624"/>
              </a:spcBef>
              <a:buNone/>
            </a:pPr>
            <a:endParaRPr lang="en-US" altLang="en-US" dirty="0" smtClean="0"/>
          </a:p>
          <a:p>
            <a:pPr marL="0" indent="0">
              <a:spcBef>
                <a:spcPts val="624"/>
              </a:spcBef>
              <a:buNone/>
            </a:pPr>
            <a:r>
              <a:rPr lang="en-US" altLang="en-US" b="1" dirty="0" smtClean="0"/>
              <a:t>Disadvantages</a:t>
            </a:r>
            <a:r>
              <a:rPr lang="en-US" altLang="en-US" b="1" dirty="0"/>
              <a:t>:</a:t>
            </a:r>
          </a:p>
          <a:p>
            <a:pPr marL="0" indent="977900">
              <a:spcBef>
                <a:spcPts val="624"/>
              </a:spcBef>
              <a:buNone/>
            </a:pPr>
            <a:r>
              <a:rPr lang="en-US" altLang="en-US" dirty="0"/>
              <a:t>Need to consider more </a:t>
            </a:r>
            <a:r>
              <a:rPr lang="en-US" altLang="en-US" dirty="0" smtClean="0"/>
              <a:t>models</a:t>
            </a:r>
          </a:p>
          <a:p>
            <a:pPr marL="0" indent="977900">
              <a:spcBef>
                <a:spcPts val="624"/>
              </a:spcBef>
              <a:buNone/>
            </a:pPr>
            <a:r>
              <a:rPr lang="en-US" altLang="en-US" dirty="0" smtClean="0"/>
              <a:t>Predictor </a:t>
            </a:r>
            <a:r>
              <a:rPr lang="en-US" altLang="en-US" dirty="0"/>
              <a:t>entered early may </a:t>
            </a:r>
            <a:r>
              <a:rPr lang="en-US" altLang="en-US" dirty="0" smtClean="0"/>
              <a:t>become</a:t>
            </a:r>
          </a:p>
          <a:p>
            <a:pPr marL="0" indent="977900">
              <a:spcBef>
                <a:spcPts val="624"/>
              </a:spcBef>
              <a:buNone/>
            </a:pPr>
            <a:r>
              <a:rPr lang="en-US" altLang="en-US" dirty="0" smtClean="0"/>
              <a:t>redundant later</a:t>
            </a:r>
            <a:endParaRPr lang="en-US" altLang="en-US" dirty="0"/>
          </a:p>
        </p:txBody>
      </p:sp>
    </p:spTree>
    <p:extLst>
      <p:ext uri="{BB962C8B-B14F-4D97-AF65-F5344CB8AC3E}">
        <p14:creationId xmlns:p14="http://schemas.microsoft.com/office/powerpoint/2010/main" val="2642348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Predictor Selection </a:t>
            </a:r>
            <a:r>
              <a:rPr lang="en-US" dirty="0" smtClean="0"/>
              <a:t>Methods (5 of 5)</a:t>
            </a:r>
            <a:endParaRPr lang="en-US" dirty="0"/>
          </a:p>
        </p:txBody>
      </p:sp>
      <p:sp>
        <p:nvSpPr>
          <p:cNvPr id="6" name="Content Placeholder 5"/>
          <p:cNvSpPr>
            <a:spLocks noGrp="1"/>
          </p:cNvSpPr>
          <p:nvPr>
            <p:ph sz="quarter" idx="10"/>
          </p:nvPr>
        </p:nvSpPr>
        <p:spPr>
          <a:xfrm>
            <a:off x="247304" y="1407392"/>
            <a:ext cx="8706195" cy="4777507"/>
          </a:xfrm>
        </p:spPr>
        <p:txBody>
          <a:bodyPr>
            <a:normAutofit/>
          </a:bodyPr>
          <a:lstStyle/>
          <a:p>
            <a:pPr marL="0" indent="0">
              <a:spcBef>
                <a:spcPts val="624"/>
              </a:spcBef>
              <a:buNone/>
            </a:pPr>
            <a:r>
              <a:rPr lang="en-US" altLang="en-US" dirty="0"/>
              <a:t>Choosing an effective set of </a:t>
            </a:r>
            <a:r>
              <a:rPr lang="en-US" altLang="en-US" dirty="0" smtClean="0"/>
              <a:t>predictors</a:t>
            </a:r>
            <a:endParaRPr lang="en-US" altLang="en-US" b="1" i="1" dirty="0" smtClean="0"/>
          </a:p>
          <a:p>
            <a:pPr marL="514350" indent="-514350">
              <a:spcBef>
                <a:spcPts val="624"/>
              </a:spcBef>
              <a:buFont typeface="+mj-lt"/>
              <a:buAutoNum type="arabicPeriod"/>
            </a:pPr>
            <a:r>
              <a:rPr lang="en-US" altLang="en-US" b="1" i="1" dirty="0" smtClean="0"/>
              <a:t>Think</a:t>
            </a:r>
            <a:r>
              <a:rPr lang="en-US" altLang="en-US" b="1" i="1" dirty="0"/>
              <a:t>, consult, graph </a:t>
            </a:r>
            <a:r>
              <a:rPr lang="en-US" altLang="en-US" dirty="0"/>
              <a:t>. . . but if that fails, then:</a:t>
            </a:r>
          </a:p>
          <a:p>
            <a:pPr marL="514350" indent="-514350">
              <a:spcBef>
                <a:spcPts val="624"/>
              </a:spcBef>
              <a:buFont typeface="+mj-lt"/>
              <a:buAutoNum type="arabicPeriod"/>
            </a:pPr>
            <a:r>
              <a:rPr lang="en-US" altLang="en-US" dirty="0"/>
              <a:t>All subsets</a:t>
            </a:r>
          </a:p>
          <a:p>
            <a:pPr marL="514350" indent="-514350">
              <a:spcBef>
                <a:spcPts val="624"/>
              </a:spcBef>
              <a:buFont typeface="+mj-lt"/>
              <a:buAutoNum type="arabicPeriod"/>
            </a:pPr>
            <a:r>
              <a:rPr lang="en-US" altLang="en-US" dirty="0"/>
              <a:t>Backward elimination</a:t>
            </a:r>
          </a:p>
          <a:p>
            <a:pPr marL="514350" indent="-514350">
              <a:spcBef>
                <a:spcPts val="624"/>
              </a:spcBef>
              <a:buFont typeface="+mj-lt"/>
              <a:buAutoNum type="arabicPeriod"/>
            </a:pPr>
            <a:r>
              <a:rPr lang="en-US" altLang="en-US" dirty="0"/>
              <a:t>Forward selection</a:t>
            </a:r>
          </a:p>
          <a:p>
            <a:pPr marL="514350" indent="-514350">
              <a:spcBef>
                <a:spcPts val="624"/>
              </a:spcBef>
              <a:buFont typeface="+mj-lt"/>
              <a:buAutoNum type="arabicPeriod"/>
            </a:pPr>
            <a:r>
              <a:rPr lang="en-US" altLang="en-US" b="1" i="1" dirty="0"/>
              <a:t>Stepwise </a:t>
            </a:r>
            <a:r>
              <a:rPr lang="en-US" altLang="en-US" b="1" i="1" dirty="0" smtClean="0"/>
              <a:t>regression</a:t>
            </a:r>
            <a:endParaRPr lang="en-US" altLang="en-US" b="1" i="1" dirty="0"/>
          </a:p>
        </p:txBody>
      </p:sp>
    </p:spTree>
    <p:extLst>
      <p:ext uri="{BB962C8B-B14F-4D97-AF65-F5344CB8AC3E}">
        <p14:creationId xmlns:p14="http://schemas.microsoft.com/office/powerpoint/2010/main" val="9580653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Stepwise Regression</a:t>
            </a:r>
          </a:p>
        </p:txBody>
      </p:sp>
      <p:sp>
        <p:nvSpPr>
          <p:cNvPr id="6" name="Content Placeholder 5"/>
          <p:cNvSpPr>
            <a:spLocks noGrp="1"/>
          </p:cNvSpPr>
          <p:nvPr>
            <p:ph idx="1"/>
          </p:nvPr>
        </p:nvSpPr>
        <p:spPr>
          <a:xfrm>
            <a:off x="243114" y="1415142"/>
            <a:ext cx="8610600" cy="947058"/>
          </a:xfrm>
        </p:spPr>
        <p:txBody>
          <a:bodyPr>
            <a:normAutofit/>
          </a:bodyPr>
          <a:lstStyle/>
          <a:p>
            <a:pPr marL="0" indent="0">
              <a:buNone/>
            </a:pPr>
            <a:r>
              <a:rPr lang="en-US" b="1" dirty="0"/>
              <a:t>Basic idea: </a:t>
            </a:r>
            <a:r>
              <a:rPr lang="en-US" dirty="0"/>
              <a:t>Alternate forward selection and backward elimination</a:t>
            </a:r>
          </a:p>
        </p:txBody>
      </p:sp>
      <p:pic>
        <p:nvPicPr>
          <p:cNvPr id="10" name="Picture 2" descr="1. Use forward selection to choose a new predictor and check its significance. 2. Use backward elimination to see if predictors already in the model can be dropped."/>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765223" y="2911844"/>
            <a:ext cx="7569438" cy="2872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56623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Backward/Forward Elimination in R</a:t>
            </a:r>
          </a:p>
        </p:txBody>
      </p:sp>
      <p:pic>
        <p:nvPicPr>
          <p:cNvPr id="11" name="Picture 2" descr="A set of instructions A text reads, hash 1 Fit the full model&#10;Prompt full equals l m (Mass tilde Depth plus Width plus Length plus Skull plus Sex, data equals Blue Jays 2)&#10;Hash 2 Find the M S E for the full model&#10;Prompt M S E equals (summary (full) dollar sigma) caret 2&#10;Hash 3 Use the step () command for backward &#10;Prompt step (full, scale equals M S E, direction equals “backward”)"/>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280516" y="1828800"/>
            <a:ext cx="8601264" cy="19858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descr="A set of instructions  A text reads, hash For forward, start with an empty model&#10;Prompt none equals l m (Mass tilde 1, data equals Blue Jays 2)&#10;Prompt step (none, scope equals list (upper equals full), scale equals M S E, direction equals “forward”)"/>
          <p:cNvPicPr>
            <a:picLocks noGrp="1" noChangeAspect="1" noChangeArrowheads="1"/>
          </p:cNvPicPr>
          <p:nvPr>
            <p:ph type="pic" sz="quarter" idx="11"/>
          </p:nvPr>
        </p:nvPicPr>
        <p:blipFill>
          <a:blip r:embed="rId4">
            <a:extLst>
              <a:ext uri="{28A0092B-C50C-407E-A947-70E740481C1C}">
                <a14:useLocalDpi xmlns:a14="http://schemas.microsoft.com/office/drawing/2010/main" val="0"/>
              </a:ext>
            </a:extLst>
          </a:blip>
          <a:stretch>
            <a:fillRect/>
          </a:stretch>
        </p:blipFill>
        <p:spPr bwMode="auto">
          <a:xfrm>
            <a:off x="271289" y="3988505"/>
            <a:ext cx="8537803" cy="12692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33077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Stepwise in </a:t>
            </a:r>
            <a:r>
              <a:rPr lang="en-US" dirty="0" smtClean="0"/>
              <a:t>R (1 of 4)</a:t>
            </a:r>
            <a:endParaRPr lang="en-US" dirty="0"/>
          </a:p>
        </p:txBody>
      </p:sp>
      <p:pic>
        <p:nvPicPr>
          <p:cNvPr id="8" name="Picture 2" descr="A set of instructions is shown. A text reads, hash For stepwise start with a model with no predictors&#10;Prompt none equals l m (Mass tilde 1, data equals Blue Jays 2)&#10;Prompt step (none, scope equals list (upper equals full), scale equals M S E)&#10;Hash R uses C p (A I C) to pick next model"/>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384537" y="2519628"/>
            <a:ext cx="8337816" cy="1976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60727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Stepwise in </a:t>
            </a:r>
            <a:r>
              <a:rPr lang="en-US" dirty="0" smtClean="0"/>
              <a:t>R (2 of 4)</a:t>
            </a:r>
            <a:endParaRPr lang="en-US" dirty="0"/>
          </a:p>
        </p:txBody>
      </p:sp>
      <p:pic>
        <p:nvPicPr>
          <p:cNvPr id="12" name="Picture 2" descr="An instructions followed by two tables with 6 rows and 4 columns. The column headers read D f; Sum of S q; R s s; and C p.&#10;A text reads, Prompt step (none, scope equals list (upper equals full), scale equals M S E)&#10;Start: A I C equals 100&#10;Mass tilde 1&#10;The data from the first table are as follows:&#10;Row 1: (plus Skull): D f, 1; Sum of Sq, 855; R s s, 1874; C p, 32.9&#10;Row 2: (plus Depth): D f, 1; Sum of Sq, 591; R s s, 2138; C p, 54.2&#10;Row 3: (plus Length): D f, 1; Sum of Sq, 427; R s s, 2301; C p, 67.3&#10;Row 4: (plus Sex): D f, 1; Sum of Sq, 340; R s s, 2389; C p, 74.4&#10;Row 5: (plus Width): D f, 1; Sum of Sq, 212; R s s, 2517; C p, 84.7&#10;Row 6: (&lt;none&gt;): D f, blank; Sum of Sq, blank; R s s, 2729; Cp, 99.8&#10;Step: AIC equals 33&#10;Mass tilde Skull&#10;The data from the second table are as follows:&#10;Row 1: (plus Depth): D f, 1; Sum of Sq, 308; R s s, 1566; C p, 10.2&#10;Row 2: (plus Length): D f, 1; Sum of Sq, 289; R s s, 1585; C p, 11.7&#10;Row 3: (plus Width): D f, 1; Sum of Sq, 59; R s s, 1815; C p, 30.2&#10;Row 4: (plus Sex): D f, 1; Sum of Sq, 45; R s s, 1830; C p, 31.4&#10;Row 5: (&lt;none&gt;): D f, blank; Sum of Sq, blank; R s s, 1874; C p, 32.9&#10;Row 6: (negative Skull): D f, 1; Sum of Sq, 855; R s s, 2729; C p, 99.8"/>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1824864" y="1446186"/>
            <a:ext cx="5494273" cy="48022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01236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Predicting FY GPA</a:t>
            </a:r>
          </a:p>
        </p:txBody>
      </p:sp>
      <p:sp>
        <p:nvSpPr>
          <p:cNvPr id="4" name="Content Placeholder 3"/>
          <p:cNvSpPr>
            <a:spLocks noGrp="1"/>
          </p:cNvSpPr>
          <p:nvPr>
            <p:ph sz="quarter" idx="10"/>
          </p:nvPr>
        </p:nvSpPr>
        <p:spPr>
          <a:xfrm>
            <a:off x="247304" y="1407392"/>
            <a:ext cx="8668095" cy="4688607"/>
          </a:xfrm>
        </p:spPr>
        <p:txBody>
          <a:bodyPr>
            <a:normAutofit/>
          </a:bodyPr>
          <a:lstStyle/>
          <a:p>
            <a:pPr marL="0" indent="0">
              <a:spcBef>
                <a:spcPts val="624"/>
              </a:spcBef>
              <a:buNone/>
            </a:pPr>
            <a:r>
              <a:rPr lang="en-US" altLang="en-US" sz="2800" dirty="0"/>
              <a:t>Data: </a:t>
            </a:r>
            <a:r>
              <a:rPr lang="en-US" altLang="en-US" sz="2800" b="1" dirty="0" err="1" smtClean="0">
                <a:latin typeface="Courier New" panose="02070309020205020404" pitchFamily="49" charset="0"/>
                <a:cs typeface="Courier New" panose="02070309020205020404" pitchFamily="49" charset="0"/>
              </a:rPr>
              <a:t>FirstYearGPA</a:t>
            </a:r>
            <a:r>
              <a:rPr lang="en-US" altLang="en-US" sz="2800" b="1" dirty="0" smtClean="0"/>
              <a:t> </a:t>
            </a:r>
            <a:r>
              <a:rPr lang="en-US" altLang="en-US" sz="2800" dirty="0" smtClean="0"/>
              <a:t>from Chapter 4</a:t>
            </a:r>
            <a:endParaRPr lang="en-US" altLang="en-US" sz="2800" dirty="0"/>
          </a:p>
          <a:p>
            <a:pPr marL="0" indent="0">
              <a:spcBef>
                <a:spcPts val="624"/>
              </a:spcBef>
              <a:buNone/>
            </a:pPr>
            <a:r>
              <a:rPr lang="en-US" altLang="en-US" sz="2800" dirty="0" smtClean="0"/>
              <a:t>Response: </a:t>
            </a:r>
            <a:r>
              <a:rPr lang="en-US" altLang="en-US" sz="2800" b="1" dirty="0" smtClean="0">
                <a:latin typeface="Courier New" panose="02070309020205020404" pitchFamily="49" charset="0"/>
                <a:cs typeface="Courier New" panose="02070309020205020404" pitchFamily="49" charset="0"/>
              </a:rPr>
              <a:t>GPA</a:t>
            </a:r>
            <a:endParaRPr lang="en-US" altLang="en-US" sz="2800" b="1" dirty="0">
              <a:latin typeface="Courier New" panose="02070309020205020404" pitchFamily="49" charset="0"/>
              <a:cs typeface="Courier New" panose="02070309020205020404" pitchFamily="49" charset="0"/>
            </a:endParaRPr>
          </a:p>
          <a:p>
            <a:pPr marL="0" indent="0">
              <a:spcBef>
                <a:spcPts val="624"/>
              </a:spcBef>
              <a:buNone/>
            </a:pPr>
            <a:r>
              <a:rPr lang="en-US" altLang="en-US" sz="2800" dirty="0" smtClean="0"/>
              <a:t>Predictors: </a:t>
            </a:r>
            <a:r>
              <a:rPr lang="en-US" altLang="en-US" sz="2800" b="1" dirty="0" smtClean="0">
                <a:latin typeface="Courier New" panose="02070309020205020404" pitchFamily="49" charset="0"/>
                <a:cs typeface="Courier New" panose="02070309020205020404" pitchFamily="49" charset="0"/>
              </a:rPr>
              <a:t>HSGPA </a:t>
            </a:r>
            <a:r>
              <a:rPr lang="en-US" altLang="en-US" sz="2800" b="1" dirty="0" smtClean="0">
                <a:latin typeface="Courier New" panose="02070309020205020404" pitchFamily="49" charset="0"/>
                <a:cs typeface="Courier New" panose="02070309020205020404" pitchFamily="49" charset="0"/>
              </a:rPr>
              <a:t>	Male 	</a:t>
            </a:r>
            <a:r>
              <a:rPr lang="en-US" altLang="en-US" sz="2800" b="1" dirty="0" err="1" smtClean="0">
                <a:latin typeface="Courier New" panose="02070309020205020404" pitchFamily="49" charset="0"/>
                <a:cs typeface="Courier New" panose="02070309020205020404" pitchFamily="49" charset="0"/>
              </a:rPr>
              <a:t>FirstGen</a:t>
            </a:r>
            <a:endParaRPr lang="en-US" altLang="en-US" sz="2800" b="1" dirty="0">
              <a:latin typeface="Courier New" panose="02070309020205020404" pitchFamily="49" charset="0"/>
              <a:cs typeface="Courier New" panose="02070309020205020404" pitchFamily="49" charset="0"/>
            </a:endParaRPr>
          </a:p>
          <a:p>
            <a:pPr marL="0" indent="0">
              <a:spcBef>
                <a:spcPts val="624"/>
              </a:spcBef>
              <a:buNone/>
            </a:pPr>
            <a:r>
              <a:rPr lang="en-US" altLang="en-US" sz="2800" b="1" dirty="0" smtClean="0">
                <a:latin typeface="Courier New" panose="02070309020205020404" pitchFamily="49" charset="0"/>
                <a:cs typeface="Courier New" panose="02070309020205020404" pitchFamily="49" charset="0"/>
              </a:rPr>
              <a:t>	SATV 	HU 	White</a:t>
            </a:r>
            <a:endParaRPr lang="en-US" altLang="en-US" sz="2800" b="1" dirty="0">
              <a:latin typeface="Courier New" panose="02070309020205020404" pitchFamily="49" charset="0"/>
              <a:cs typeface="Courier New" panose="02070309020205020404" pitchFamily="49" charset="0"/>
            </a:endParaRPr>
          </a:p>
          <a:p>
            <a:pPr marL="0" indent="0">
              <a:spcBef>
                <a:spcPts val="624"/>
              </a:spcBef>
              <a:buNone/>
            </a:pPr>
            <a:r>
              <a:rPr lang="en-US" altLang="en-US" sz="2800" b="1" dirty="0">
                <a:latin typeface="Courier New" panose="02070309020205020404" pitchFamily="49" charset="0"/>
                <a:cs typeface="Courier New" panose="02070309020205020404" pitchFamily="49" charset="0"/>
              </a:rPr>
              <a:t>	</a:t>
            </a:r>
            <a:r>
              <a:rPr lang="en-US" altLang="en-US" sz="2800" b="1" dirty="0" smtClean="0">
                <a:latin typeface="Courier New" panose="02070309020205020404" pitchFamily="49" charset="0"/>
                <a:cs typeface="Courier New" panose="02070309020205020404" pitchFamily="49" charset="0"/>
              </a:rPr>
              <a:t>SATM 	SS 	</a:t>
            </a:r>
            <a:r>
              <a:rPr lang="en-US" altLang="en-US" sz="2800" b="1" dirty="0" err="1" smtClean="0">
                <a:latin typeface="Courier New" panose="02070309020205020404" pitchFamily="49" charset="0"/>
                <a:cs typeface="Courier New" panose="02070309020205020404" pitchFamily="49" charset="0"/>
              </a:rPr>
              <a:t>CollegeBound</a:t>
            </a:r>
            <a:endParaRPr lang="en-US" dirty="0" smtClean="0">
              <a:latin typeface="Courier New" panose="02070309020205020404" pitchFamily="49" charset="0"/>
              <a:cs typeface="Courier New" panose="02070309020205020404" pitchFamily="49" charset="0"/>
            </a:endParaRPr>
          </a:p>
          <a:p>
            <a:pPr marL="0" indent="0">
              <a:spcBef>
                <a:spcPts val="624"/>
              </a:spcBef>
              <a:buNone/>
            </a:pPr>
            <a:endParaRPr lang="en-US" dirty="0" smtClean="0"/>
          </a:p>
          <a:p>
            <a:pPr marL="0" indent="0">
              <a:spcBef>
                <a:spcPts val="624"/>
              </a:spcBef>
              <a:buNone/>
            </a:pPr>
            <a:r>
              <a:rPr lang="en-US" dirty="0" smtClean="0"/>
              <a:t>Find </a:t>
            </a:r>
            <a:r>
              <a:rPr lang="en-US" dirty="0"/>
              <a:t>the “best” model for GPA using some or all </a:t>
            </a:r>
            <a:r>
              <a:rPr lang="en-US" dirty="0" smtClean="0"/>
              <a:t>of these </a:t>
            </a:r>
            <a:r>
              <a:rPr lang="en-US" dirty="0"/>
              <a:t>predictors. What determines “best”?</a:t>
            </a: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Stepwise in </a:t>
            </a:r>
            <a:r>
              <a:rPr lang="en-US" dirty="0" smtClean="0"/>
              <a:t>R (3 of 4)</a:t>
            </a:r>
            <a:endParaRPr lang="en-US" dirty="0"/>
          </a:p>
        </p:txBody>
      </p:sp>
      <p:pic>
        <p:nvPicPr>
          <p:cNvPr id="6" name="Picture 2" descr="Two tables have 6 rows and 4 columns with column headers that read D f, Sum of Sq, R S S, and C p. Step: A I C equals 10&#10;Mass tilde Skull plus Depth&#10;The data from the first table are as follows:&#10;Row 1: (plus Length): D f, 1; Sum of Sq, 78; R s s, 1488; C p, 5.83&#10;Row 2: (&lt;none&gt;): D f, blank; Sum of Sq, blank; R s s, 1566; C p, 10.15&#10;Row 3: (plus Width): D f, 1; Sum of Sq, 16; R s s, 1550; C p, 10.82&#10;Row 4: (plus Sex): D f, 1; Sum of Sq, 7; R s s, 1560; C p, 11.60&#10;Row 5: (negative Depth): D f, 1; Sum of Sq, 308; R s s, 1874; C p, 32.94&#10;Row 6: (negative Skull): D f, 1; Sum of Sq, 572; R s s, 2138; C p, 54.18&#10;Step: A I C equals 5.8&#10;Mass tilde Skull plus Depth plus Length&#10;The data in the second table are as follows:&#10;Row 1: (plus Sex): D f, 1; Sum of Sq, 44; R s s, 1444; C p, 4.31&#10;Row 2: (&lt;none&gt;): D f, blank; Sum of Sq, blank; R s s, 1488; C p, 5.83&#10;Row 3: (plus Width): D f, 1; Sum of Sq, 7; R s s, 1481; C p, 7.27&#10;Row 4: (negative Length): D f, 1; Sum of Sq, 78; R s s, 1566; C p, 10.15&#10;Row 5: (negative Depth): D f, 1; Sum of Sq, 97; R s s, 1585; C p, 11.68&#10;Row 6: (negative Skull): D f, 1; Sum of Sq, 576; R s s, 2064; C p, 50.22"/>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2568763" y="1447800"/>
            <a:ext cx="3854074" cy="4764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78716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Stepwise in </a:t>
            </a:r>
            <a:r>
              <a:rPr lang="en-US" dirty="0" smtClean="0"/>
              <a:t>R (4 of 4)</a:t>
            </a:r>
            <a:endParaRPr lang="en-US" dirty="0"/>
          </a:p>
        </p:txBody>
      </p:sp>
      <p:pic>
        <p:nvPicPr>
          <p:cNvPr id="7" name="Picture 2" descr="A set of instructions is followed by two tables. A text reads, Step: A I C equals 4.3&#10;Mass tilde Skull plus Depth plus Length plus Sex&#10;The data from the first table are as follows:&#10;Row 1: (&lt;none&gt;): D f, blank; Sum of Sq, blank; R S S, 1444; C p, 4.31&#10;Row 2: (negative Sex): D f, 1; Sum of S q, 44; R S S, 1488; C p, 5.83&#10;Row 3: (plus Width): D f, 1; Sum of S q, 4; R S S, 1440; C p, 6.00&#10;Row 4: (negative Length): D f, 1; Sum of S q, 115; R S S, 1560; C p, 11.60&#10;Row 5: (negative Depth): D f, 1; Sum of S q, 129; R S S, 1574; C p, 12.72&#10;Row 6: (negative Skull): D f, 1; Sum of S q, 610; R S S, 2054; C p, 51.44&#10;Call: l m (formula equals Mass tilde Skull plus Depth plus Length plus Sex)&#10;The table titled Coefficients has 1 row and 5 columns. The column headers are (Intercept), Skull, Depth, Length, and Sex.&#10;The data from the table read as follows:&#10;Row 1: (Intercept), negative 69.38; Skull, 2.73; Depth, 3.42; Length, 1.18; Sex, negative 1.67"/>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487537" y="1653066"/>
            <a:ext cx="8123063" cy="43667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81194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Missing Values</a:t>
            </a:r>
          </a:p>
        </p:txBody>
      </p:sp>
      <p:sp>
        <p:nvSpPr>
          <p:cNvPr id="6" name="Content Placeholder 5"/>
          <p:cNvSpPr>
            <a:spLocks noGrp="1"/>
          </p:cNvSpPr>
          <p:nvPr>
            <p:ph sz="quarter" idx="10"/>
          </p:nvPr>
        </p:nvSpPr>
        <p:spPr>
          <a:xfrm>
            <a:off x="247304" y="1407392"/>
            <a:ext cx="8706195" cy="4777507"/>
          </a:xfrm>
        </p:spPr>
        <p:txBody>
          <a:bodyPr>
            <a:normAutofit/>
          </a:bodyPr>
          <a:lstStyle/>
          <a:p>
            <a:pPr marL="0" indent="0">
              <a:buNone/>
            </a:pPr>
            <a:r>
              <a:rPr lang="en-US" altLang="en-US" b="1" dirty="0"/>
              <a:t>Warning! </a:t>
            </a:r>
            <a:r>
              <a:rPr lang="en-US" altLang="en-US" dirty="0"/>
              <a:t>If data are missing for </a:t>
            </a:r>
            <a:r>
              <a:rPr lang="en-US" altLang="en-US" i="1" dirty="0"/>
              <a:t>any</a:t>
            </a:r>
            <a:r>
              <a:rPr lang="en-US" altLang="en-US" dirty="0"/>
              <a:t> of the predictors in the pool, “Stepwise” and “Best Subsets” procedures will eliminate the data case from </a:t>
            </a:r>
            <a:r>
              <a:rPr lang="en-US" altLang="en-US" i="1" dirty="0"/>
              <a:t>all</a:t>
            </a:r>
            <a:r>
              <a:rPr lang="en-US" altLang="en-US" dirty="0"/>
              <a:t> models.</a:t>
            </a:r>
          </a:p>
          <a:p>
            <a:pPr marL="0" indent="0">
              <a:buNone/>
            </a:pPr>
            <a:endParaRPr lang="en-US" altLang="en-US" dirty="0" smtClean="0"/>
          </a:p>
          <a:p>
            <a:pPr marL="0" indent="0">
              <a:buNone/>
            </a:pPr>
            <a:r>
              <a:rPr lang="en-US" altLang="en-US" dirty="0" smtClean="0"/>
              <a:t>Thus</a:t>
            </a:r>
            <a:r>
              <a:rPr lang="en-US" altLang="en-US" dirty="0"/>
              <a:t>, running the model for the selected subset of predictors alone may produce different results than within the stepwise or best subsets procedures.</a:t>
            </a:r>
          </a:p>
        </p:txBody>
      </p:sp>
    </p:spTree>
    <p:extLst>
      <p:ext uri="{BB962C8B-B14F-4D97-AF65-F5344CB8AC3E}">
        <p14:creationId xmlns:p14="http://schemas.microsoft.com/office/powerpoint/2010/main" val="21331643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5400"/>
            <a:ext cx="8382000" cy="1257300"/>
          </a:xfrm>
        </p:spPr>
        <p:txBody>
          <a:bodyPr/>
          <a:lstStyle/>
          <a:p>
            <a:r>
              <a:rPr lang="en-US" dirty="0"/>
              <a:t>Criteria to Compare </a:t>
            </a:r>
            <a:r>
              <a:rPr lang="en-US" dirty="0" smtClean="0"/>
              <a:t>Models</a:t>
            </a:r>
            <a:endParaRPr lang="en-US" dirty="0"/>
          </a:p>
        </p:txBody>
      </p:sp>
      <p:sp>
        <p:nvSpPr>
          <p:cNvPr id="3" name="Content Placeholder 2"/>
          <p:cNvSpPr>
            <a:spLocks noGrp="1"/>
          </p:cNvSpPr>
          <p:nvPr>
            <p:ph idx="1"/>
          </p:nvPr>
        </p:nvSpPr>
        <p:spPr>
          <a:xfrm>
            <a:off x="243114" y="1415142"/>
            <a:ext cx="8610600" cy="1023258"/>
          </a:xfrm>
        </p:spPr>
        <p:txBody>
          <a:bodyPr>
            <a:normAutofit/>
          </a:bodyPr>
          <a:lstStyle/>
          <a:p>
            <a:pPr marL="0" indent="0">
              <a:buNone/>
            </a:pPr>
            <a:r>
              <a:rPr lang="en-US" dirty="0"/>
              <a:t>Look for large </a:t>
            </a:r>
            <a:r>
              <a:rPr lang="en-US" i="1" dirty="0" smtClean="0"/>
              <a:t>R</a:t>
            </a:r>
            <a:r>
              <a:rPr lang="en-US" baseline="30000" dirty="0" smtClean="0"/>
              <a:t>2</a:t>
            </a:r>
          </a:p>
          <a:p>
            <a:pPr marL="0" indent="0">
              <a:buNone/>
            </a:pPr>
            <a:r>
              <a:rPr lang="en-US" dirty="0"/>
              <a:t>But </a:t>
            </a:r>
            <a:r>
              <a:rPr lang="en-US" i="1" dirty="0"/>
              <a:t>R</a:t>
            </a:r>
            <a:r>
              <a:rPr lang="en-US" baseline="30000" dirty="0"/>
              <a:t>2</a:t>
            </a:r>
            <a:r>
              <a:rPr lang="en-US" dirty="0"/>
              <a:t> is always best for the model with all </a:t>
            </a:r>
            <a:r>
              <a:rPr lang="en-US" dirty="0" smtClean="0"/>
              <a:t>predictors</a:t>
            </a:r>
            <a:endParaRPr lang="en-US" dirty="0"/>
          </a:p>
        </p:txBody>
      </p:sp>
      <p:pic>
        <p:nvPicPr>
          <p:cNvPr id="8" name="Picture 2" descr="Look for large adjusted R squared. An equation shows R squared subscript adj equals 1 minus sigma hat squared subscript epsilon over S squared subscript y.  Helps factor in the number of predictors in the model. Look for small sigma hat subscript epsilon. Look at individual t tests. Sigma hat subscript epsilon equals square root of S S E over n minus k minus 1."/>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066800" y="2667000"/>
            <a:ext cx="6600825" cy="259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241662" y="5562600"/>
            <a:ext cx="8521338" cy="497562"/>
          </a:xfrm>
        </p:spPr>
        <p:txBody>
          <a:bodyPr>
            <a:normAutofit/>
          </a:bodyPr>
          <a:lstStyle/>
          <a:p>
            <a:pPr marL="0" indent="0">
              <a:buNone/>
            </a:pPr>
            <a:r>
              <a:rPr lang="en-US" dirty="0"/>
              <a:t>Might be susceptible to multicollinearity </a:t>
            </a:r>
            <a:r>
              <a:rPr lang="en-US" dirty="0" smtClean="0"/>
              <a:t>problems</a:t>
            </a:r>
          </a:p>
        </p:txBody>
      </p:sp>
    </p:spTree>
    <p:extLst>
      <p:ext uri="{BB962C8B-B14F-4D97-AF65-F5344CB8AC3E}">
        <p14:creationId xmlns:p14="http://schemas.microsoft.com/office/powerpoint/2010/main" val="19720671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Predictor Selection </a:t>
            </a:r>
            <a:r>
              <a:rPr lang="en-US" dirty="0" smtClean="0"/>
              <a:t>Methods (1 of 5)</a:t>
            </a:r>
            <a:endParaRPr lang="en-US" dirty="0"/>
          </a:p>
        </p:txBody>
      </p:sp>
      <p:sp>
        <p:nvSpPr>
          <p:cNvPr id="3" name="Content Placeholder 2"/>
          <p:cNvSpPr>
            <a:spLocks noGrp="1"/>
          </p:cNvSpPr>
          <p:nvPr>
            <p:ph sz="quarter" idx="10"/>
          </p:nvPr>
        </p:nvSpPr>
        <p:spPr>
          <a:xfrm>
            <a:off x="247304" y="1447800"/>
            <a:ext cx="8591895" cy="4724399"/>
          </a:xfrm>
        </p:spPr>
        <p:txBody>
          <a:bodyPr>
            <a:noAutofit/>
          </a:bodyPr>
          <a:lstStyle/>
          <a:p>
            <a:pPr marL="0" indent="0">
              <a:spcBef>
                <a:spcPts val="624"/>
              </a:spcBef>
              <a:buNone/>
            </a:pPr>
            <a:r>
              <a:rPr lang="en-US" altLang="en-US" dirty="0"/>
              <a:t>Choosing an effective set of </a:t>
            </a:r>
            <a:r>
              <a:rPr lang="en-US" altLang="en-US" dirty="0" smtClean="0"/>
              <a:t>predictors</a:t>
            </a:r>
          </a:p>
          <a:p>
            <a:pPr marL="514350" indent="-514350">
              <a:spcBef>
                <a:spcPts val="624"/>
              </a:spcBef>
              <a:buFont typeface="+mj-lt"/>
              <a:buAutoNum type="arabicPeriod"/>
            </a:pPr>
            <a:r>
              <a:rPr lang="en-US" altLang="en-US" b="1" i="1" dirty="0"/>
              <a:t>Think, consult, graph… </a:t>
            </a:r>
            <a:r>
              <a:rPr lang="en-US" altLang="en-US" dirty="0"/>
              <a:t>but if that </a:t>
            </a:r>
            <a:r>
              <a:rPr lang="en-US" altLang="en-US" dirty="0" smtClean="0"/>
              <a:t>fails, then</a:t>
            </a:r>
            <a:r>
              <a:rPr lang="en-US" altLang="en-US" dirty="0"/>
              <a:t>:</a:t>
            </a:r>
          </a:p>
          <a:p>
            <a:pPr marL="514350" indent="-514350">
              <a:spcBef>
                <a:spcPts val="624"/>
              </a:spcBef>
              <a:buFont typeface="+mj-lt"/>
              <a:buAutoNum type="arabicPeriod"/>
            </a:pPr>
            <a:r>
              <a:rPr lang="en-US" altLang="en-US" b="1" i="1" dirty="0"/>
              <a:t>All subsets</a:t>
            </a:r>
          </a:p>
          <a:p>
            <a:pPr marL="514350" indent="-514350">
              <a:spcBef>
                <a:spcPts val="624"/>
              </a:spcBef>
              <a:buFont typeface="+mj-lt"/>
              <a:buAutoNum type="arabicPeriod"/>
            </a:pPr>
            <a:r>
              <a:rPr lang="en-US" altLang="en-US" dirty="0"/>
              <a:t>Backward elimination</a:t>
            </a:r>
          </a:p>
          <a:p>
            <a:pPr marL="514350" indent="-514350">
              <a:spcBef>
                <a:spcPts val="624"/>
              </a:spcBef>
              <a:buFont typeface="+mj-lt"/>
              <a:buAutoNum type="arabicPeriod"/>
            </a:pPr>
            <a:r>
              <a:rPr lang="en-US" altLang="en-US" dirty="0"/>
              <a:t>Forward selection</a:t>
            </a:r>
          </a:p>
          <a:p>
            <a:pPr marL="514350" indent="-514350">
              <a:spcBef>
                <a:spcPts val="624"/>
              </a:spcBef>
              <a:buFont typeface="+mj-lt"/>
              <a:buAutoNum type="arabicPeriod"/>
            </a:pPr>
            <a:r>
              <a:rPr lang="en-US" altLang="en-US" dirty="0"/>
              <a:t>Stepwise regression</a:t>
            </a:r>
          </a:p>
        </p:txBody>
      </p:sp>
    </p:spTree>
    <p:extLst>
      <p:ext uri="{BB962C8B-B14F-4D97-AF65-F5344CB8AC3E}">
        <p14:creationId xmlns:p14="http://schemas.microsoft.com/office/powerpoint/2010/main" val="229497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How to Choose Models to </a:t>
            </a:r>
            <a:r>
              <a:rPr lang="en-US" dirty="0" smtClean="0"/>
              <a:t>Compare</a:t>
            </a:r>
            <a:endParaRPr lang="en-US" dirty="0"/>
          </a:p>
        </p:txBody>
      </p:sp>
      <p:sp>
        <p:nvSpPr>
          <p:cNvPr id="4" name="Content Placeholder 3"/>
          <p:cNvSpPr>
            <a:spLocks noGrp="1"/>
          </p:cNvSpPr>
          <p:nvPr>
            <p:ph sz="quarter" idx="10"/>
          </p:nvPr>
        </p:nvSpPr>
        <p:spPr>
          <a:xfrm>
            <a:off x="247304" y="1407394"/>
            <a:ext cx="8515695" cy="1512270"/>
          </a:xfrm>
        </p:spPr>
        <p:txBody>
          <a:bodyPr/>
          <a:lstStyle/>
          <a:p>
            <a:pPr marL="0" indent="0">
              <a:buNone/>
            </a:pPr>
            <a:r>
              <a:rPr lang="en-US" dirty="0"/>
              <a:t>Method #1</a:t>
            </a:r>
            <a:r>
              <a:rPr lang="en-US" dirty="0" smtClean="0"/>
              <a:t>: All </a:t>
            </a:r>
            <a:r>
              <a:rPr lang="en-US" dirty="0"/>
              <a:t>s</a:t>
            </a:r>
            <a:r>
              <a:rPr lang="en-US" dirty="0" smtClean="0"/>
              <a:t>ubsets</a:t>
            </a:r>
            <a:r>
              <a:rPr lang="en-US" dirty="0"/>
              <a:t>!</a:t>
            </a:r>
          </a:p>
          <a:p>
            <a:pPr marL="0" indent="0">
              <a:buNone/>
            </a:pPr>
            <a:r>
              <a:rPr lang="en-US" dirty="0"/>
              <a:t>Consider </a:t>
            </a:r>
            <a:r>
              <a:rPr lang="en-US" i="1" dirty="0"/>
              <a:t>all</a:t>
            </a:r>
            <a:r>
              <a:rPr lang="en-US" dirty="0"/>
              <a:t> possible combinations of predictors.</a:t>
            </a:r>
          </a:p>
          <a:p>
            <a:pPr marL="0" indent="0">
              <a:buNone/>
            </a:pPr>
            <a:r>
              <a:rPr lang="en-US" dirty="0"/>
              <a:t>How many are </a:t>
            </a:r>
            <a:r>
              <a:rPr lang="en-US" dirty="0" smtClean="0"/>
              <a:t>there?</a:t>
            </a:r>
          </a:p>
        </p:txBody>
      </p:sp>
      <p:graphicFrame>
        <p:nvGraphicFramePr>
          <p:cNvPr id="2" name="Object 1" descr="Pool of k predictors implies 2 raised to the power of k minus 1 subsets."/>
          <p:cNvGraphicFramePr>
            <a:graphicFrameLocks noGrp="1" noChangeAspect="1"/>
          </p:cNvGraphicFramePr>
          <p:nvPr>
            <p:extLst>
              <p:ext uri="{D42A27DB-BD31-4B8C-83A1-F6EECF244321}">
                <p14:modId xmlns:p14="http://schemas.microsoft.com/office/powerpoint/2010/main" val="607387233"/>
              </p:ext>
            </p:extLst>
          </p:nvPr>
        </p:nvGraphicFramePr>
        <p:xfrm>
          <a:off x="1406814" y="3529229"/>
          <a:ext cx="5146386" cy="480580"/>
        </p:xfrm>
        <a:graphic>
          <a:graphicData uri="http://schemas.openxmlformats.org/presentationml/2006/ole">
            <mc:AlternateContent xmlns:mc="http://schemas.openxmlformats.org/markup-compatibility/2006">
              <mc:Choice xmlns:v="urn:schemas-microsoft-com:vml" Requires="v">
                <p:oleObj spid="_x0000_s15469" name="Equation" r:id="rId4" imgW="2463480" imgH="228600" progId="Equation.DSMT4">
                  <p:embed/>
                </p:oleObj>
              </mc:Choice>
              <mc:Fallback>
                <p:oleObj name="Equation" r:id="rId4" imgW="2463480" imgH="228600" progId="Equation.DSMT4">
                  <p:embed/>
                  <p:pic>
                    <p:nvPicPr>
                      <p:cNvPr id="0" name="Object 2" descr="Fe(s) followed by arrow Fe(l)"/>
                      <p:cNvPicPr>
                        <a:picLocks noGrp="1" noChangeAspect="1" noChangeArrowheads="1"/>
                      </p:cNvPicPr>
                      <p:nvPr/>
                    </p:nvPicPr>
                    <p:blipFill>
                      <a:blip r:embed="rId5"/>
                      <a:srcRect/>
                      <a:stretch>
                        <a:fillRect/>
                      </a:stretch>
                    </p:blipFill>
                    <p:spPr bwMode="auto">
                      <a:xfrm>
                        <a:off x="1406814" y="3529229"/>
                        <a:ext cx="5146386" cy="48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Content Placeholder 4"/>
          <p:cNvSpPr>
            <a:spLocks noGrp="1"/>
          </p:cNvSpPr>
          <p:nvPr>
            <p:ph sz="quarter" idx="12"/>
          </p:nvPr>
        </p:nvSpPr>
        <p:spPr>
          <a:xfrm>
            <a:off x="228600" y="4674086"/>
            <a:ext cx="8458200" cy="1040914"/>
          </a:xfrm>
        </p:spPr>
        <p:txBody>
          <a:bodyPr>
            <a:normAutofit/>
          </a:bodyPr>
          <a:lstStyle/>
          <a:p>
            <a:pPr marL="0" indent="0">
              <a:spcBef>
                <a:spcPts val="624"/>
              </a:spcBef>
              <a:buNone/>
            </a:pPr>
            <a:r>
              <a:rPr lang="en-US" dirty="0"/>
              <a:t>Advantage: Find the best model for your criteria</a:t>
            </a:r>
          </a:p>
          <a:p>
            <a:pPr marL="0" indent="0">
              <a:spcBef>
                <a:spcPts val="624"/>
              </a:spcBef>
              <a:buNone/>
            </a:pPr>
            <a:r>
              <a:rPr lang="en-US" dirty="0"/>
              <a:t>Disadvantage: </a:t>
            </a:r>
            <a:r>
              <a:rPr lang="en-US" i="1" dirty="0" smtClean="0"/>
              <a:t>Lots</a:t>
            </a:r>
            <a:r>
              <a:rPr lang="en-US" dirty="0" smtClean="0"/>
              <a:t> </a:t>
            </a:r>
            <a:r>
              <a:rPr lang="en-US" dirty="0"/>
              <a:t>of </a:t>
            </a:r>
            <a:r>
              <a:rPr lang="en-US" dirty="0" smtClean="0"/>
              <a:t>computation</a:t>
            </a:r>
            <a:endParaRPr lang="en-US" dirty="0"/>
          </a:p>
        </p:txBody>
      </p:sp>
    </p:spTree>
    <p:extLst>
      <p:ext uri="{BB962C8B-B14F-4D97-AF65-F5344CB8AC3E}">
        <p14:creationId xmlns:p14="http://schemas.microsoft.com/office/powerpoint/2010/main" val="962016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r>
              <a:rPr lang="en-US" baseline="0" dirty="0" smtClean="0"/>
              <a:t> </a:t>
            </a:r>
            <a:r>
              <a:rPr lang="en-US" dirty="0" smtClean="0"/>
              <a:t>: </a:t>
            </a:r>
            <a:r>
              <a:rPr lang="en-US" dirty="0"/>
              <a:t>BlueJays2</a:t>
            </a:r>
          </a:p>
        </p:txBody>
      </p:sp>
      <p:sp>
        <p:nvSpPr>
          <p:cNvPr id="6" name="Content Placeholder 5"/>
          <p:cNvSpPr>
            <a:spLocks noGrp="1"/>
          </p:cNvSpPr>
          <p:nvPr>
            <p:ph sz="quarter" idx="10"/>
          </p:nvPr>
        </p:nvSpPr>
        <p:spPr>
          <a:xfrm>
            <a:off x="247304" y="1407392"/>
            <a:ext cx="8706195" cy="4777507"/>
          </a:xfrm>
        </p:spPr>
        <p:txBody>
          <a:bodyPr/>
          <a:lstStyle/>
          <a:p>
            <a:pPr marL="0" indent="0">
              <a:buNone/>
            </a:pPr>
            <a:r>
              <a:rPr lang="en-US" b="1" dirty="0"/>
              <a:t>Response </a:t>
            </a:r>
            <a:r>
              <a:rPr lang="en-US" b="1" dirty="0" smtClean="0"/>
              <a:t>variable:</a:t>
            </a:r>
            <a:endParaRPr lang="en-US" b="1" dirty="0"/>
          </a:p>
          <a:p>
            <a:pPr marL="0" indent="1379538">
              <a:buNone/>
            </a:pPr>
            <a:r>
              <a:rPr lang="en-US" i="1" dirty="0" smtClean="0"/>
              <a:t>Y</a:t>
            </a:r>
            <a:r>
              <a:rPr lang="en-US" dirty="0" smtClean="0"/>
              <a:t> = mass</a:t>
            </a:r>
            <a:endParaRPr lang="en-US" dirty="0"/>
          </a:p>
          <a:p>
            <a:pPr marL="0" indent="0">
              <a:buNone/>
            </a:pPr>
            <a:r>
              <a:rPr lang="en-US" b="1" dirty="0"/>
              <a:t>Potential Predictors</a:t>
            </a:r>
            <a:r>
              <a:rPr lang="en-US" b="1" dirty="0" smtClean="0"/>
              <a:t>:</a:t>
            </a:r>
            <a:endParaRPr lang="en-US" b="1" dirty="0"/>
          </a:p>
          <a:p>
            <a:pPr marL="0" indent="0">
              <a:buNone/>
            </a:pPr>
            <a:r>
              <a:rPr lang="en-US" dirty="0"/>
              <a:t>Depth  = bill upper surface – lower surface</a:t>
            </a:r>
          </a:p>
          <a:p>
            <a:pPr marL="0" indent="0">
              <a:buNone/>
            </a:pPr>
            <a:r>
              <a:rPr lang="en-US" dirty="0"/>
              <a:t>Width = width of bill</a:t>
            </a:r>
          </a:p>
          <a:p>
            <a:pPr marL="0" indent="0">
              <a:buNone/>
            </a:pPr>
            <a:r>
              <a:rPr lang="en-US" dirty="0"/>
              <a:t>Length = length of bill</a:t>
            </a:r>
          </a:p>
          <a:p>
            <a:pPr marL="0" indent="0">
              <a:buNone/>
            </a:pPr>
            <a:r>
              <a:rPr lang="en-US" dirty="0"/>
              <a:t>Skull = base of bill to back of skull</a:t>
            </a:r>
          </a:p>
          <a:p>
            <a:pPr marL="0" indent="0">
              <a:buNone/>
            </a:pPr>
            <a:r>
              <a:rPr lang="en-US" dirty="0" smtClean="0"/>
              <a:t>Sex = 1 </a:t>
            </a:r>
            <a:r>
              <a:rPr lang="en-US" dirty="0"/>
              <a:t>for male, 0 for </a:t>
            </a:r>
            <a:r>
              <a:rPr lang="en-US" dirty="0" smtClean="0"/>
              <a:t>female</a:t>
            </a:r>
          </a:p>
          <a:p>
            <a:pPr marL="0" indent="1941513">
              <a:buNone/>
            </a:pPr>
            <a:endParaRPr lang="en-US" dirty="0" smtClean="0"/>
          </a:p>
          <a:p>
            <a:pPr marL="0" indent="1941513">
              <a:buNone/>
            </a:pPr>
            <a:r>
              <a:rPr lang="en-US" dirty="0" smtClean="0"/>
              <a:t>Find </a:t>
            </a:r>
            <a:r>
              <a:rPr lang="en-US" dirty="0"/>
              <a:t>model with best </a:t>
            </a:r>
            <a:r>
              <a:rPr lang="en-US" dirty="0" smtClean="0"/>
              <a:t>adjusted </a:t>
            </a:r>
            <a:r>
              <a:rPr lang="en-US" i="1" dirty="0"/>
              <a:t>R</a:t>
            </a:r>
            <a:r>
              <a:rPr lang="en-US" baseline="30000" dirty="0"/>
              <a:t>2</a:t>
            </a:r>
            <a:r>
              <a:rPr lang="en-US" dirty="0" smtClean="0"/>
              <a:t>.</a:t>
            </a:r>
            <a:endParaRPr lang="en-US" dirty="0"/>
          </a:p>
        </p:txBody>
      </p:sp>
    </p:spTree>
    <p:extLst>
      <p:ext uri="{BB962C8B-B14F-4D97-AF65-F5344CB8AC3E}">
        <p14:creationId xmlns:p14="http://schemas.microsoft.com/office/powerpoint/2010/main" val="26906819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762" y="25400"/>
            <a:ext cx="9052560" cy="1257300"/>
          </a:xfrm>
        </p:spPr>
        <p:txBody>
          <a:bodyPr/>
          <a:lstStyle/>
          <a:p>
            <a:r>
              <a:rPr lang="en-US" dirty="0"/>
              <a:t>R: Best Subsets for </a:t>
            </a:r>
            <a:r>
              <a:rPr lang="en-US" dirty="0" smtClean="0"/>
              <a:t>BlueJays2 (1 of 8)</a:t>
            </a:r>
            <a:endParaRPr lang="en-US" dirty="0"/>
          </a:p>
        </p:txBody>
      </p:sp>
      <p:pic>
        <p:nvPicPr>
          <p:cNvPr id="8" name="Picture 2" descr="A set of instructions A text reads, hash find the leaps package (at CRAN on the web)&#10;Hash load the leaps and Stat 2 Data package&#10;Prompt library (leaps) &#10;Prompt library (Stat2Data)&#10;hash load the BlueJays2 data&#10;Prompt data (Bllue Jay s2)&#10;hash Ask for the best model of each size &#10;Prompt all equals reg subsets (Mass tilde Depth plus Width plus Length plus Skull plus Sex, data equals BlueJays2)&#10;An arrow from a text Uses Mallow’s Cp (see later) to find good models points to Prompt all equals reg subsets (Mass tilde Depth plus Width plus Length plus Skull plus Sex, data equals Blue Jays 2)"/>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026730" y="1578579"/>
            <a:ext cx="6989506" cy="4484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00388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84" y="25400"/>
            <a:ext cx="9076505" cy="1257300"/>
          </a:xfrm>
        </p:spPr>
        <p:txBody>
          <a:bodyPr/>
          <a:lstStyle/>
          <a:p>
            <a:r>
              <a:rPr lang="en-US" dirty="0"/>
              <a:t>R: Best Subsets for </a:t>
            </a:r>
            <a:r>
              <a:rPr lang="en-US" dirty="0" smtClean="0"/>
              <a:t>BlueJays2 (2 of 8)</a:t>
            </a:r>
            <a:endParaRPr lang="en-US" dirty="0"/>
          </a:p>
        </p:txBody>
      </p:sp>
      <p:pic>
        <p:nvPicPr>
          <p:cNvPr id="9" name="Picture 2" descr="A set of instructions A text reads Prompt options (digits equals 3)&#10;Prompt summary (all) dollar adj r2.&#10;[1]; 0.307; 0.416; 0.441; 0.453; 0.449"/>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476206" y="1567853"/>
            <a:ext cx="7786633" cy="16579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228600" y="3922038"/>
            <a:ext cx="8597538" cy="1030962"/>
          </a:xfrm>
        </p:spPr>
        <p:txBody>
          <a:bodyPr>
            <a:normAutofit/>
          </a:bodyPr>
          <a:lstStyle/>
          <a:p>
            <a:pPr marL="0" indent="0">
              <a:buNone/>
            </a:pPr>
            <a:r>
              <a:rPr lang="en-US" altLang="en-US" dirty="0" smtClean="0"/>
              <a:t>Adjusted </a:t>
            </a:r>
            <a:r>
              <a:rPr lang="en-US" altLang="en-US" i="1" dirty="0"/>
              <a:t>R</a:t>
            </a:r>
            <a:r>
              <a:rPr lang="en-US" altLang="en-US" baseline="30000" dirty="0"/>
              <a:t>2</a:t>
            </a:r>
            <a:r>
              <a:rPr lang="en-US" altLang="en-US" dirty="0"/>
              <a:t> for some good models</a:t>
            </a:r>
            <a:r>
              <a:rPr lang="en-US" altLang="en-US" dirty="0" smtClean="0"/>
              <a:t>.</a:t>
            </a:r>
          </a:p>
          <a:p>
            <a:pPr marL="0" indent="512763">
              <a:buNone/>
            </a:pPr>
            <a:r>
              <a:rPr lang="en-US" altLang="en-US" dirty="0"/>
              <a:t>But what models are they</a:t>
            </a:r>
            <a:r>
              <a:rPr lang="en-US" altLang="en-US" dirty="0" smtClean="0"/>
              <a:t>?</a:t>
            </a:r>
            <a:endParaRPr lang="en-US" altLang="en-US" dirty="0"/>
          </a:p>
        </p:txBody>
      </p:sp>
    </p:spTree>
    <p:extLst>
      <p:ext uri="{BB962C8B-B14F-4D97-AF65-F5344CB8AC3E}">
        <p14:creationId xmlns:p14="http://schemas.microsoft.com/office/powerpoint/2010/main" val="3338653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2751</TotalTime>
  <Words>1019</Words>
  <Application>Microsoft Office PowerPoint</Application>
  <PresentationFormat>On-screen Show (4:3)</PresentationFormat>
  <Paragraphs>181</Paragraphs>
  <Slides>32</Slides>
  <Notes>26</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41" baseType="lpstr">
      <vt:lpstr>ＭＳ Ｐゴシック</vt:lpstr>
      <vt:lpstr>Arial</vt:lpstr>
      <vt:lpstr>Arial Black</vt:lpstr>
      <vt:lpstr>Calibri</vt:lpstr>
      <vt:lpstr>Courier New</vt:lpstr>
      <vt:lpstr>Symbol</vt:lpstr>
      <vt:lpstr>Wingdings</vt:lpstr>
      <vt:lpstr>bergerinvitels3e_lectureslides_ch01_final</vt:lpstr>
      <vt:lpstr>Equation</vt:lpstr>
      <vt:lpstr>Section 4.2</vt:lpstr>
      <vt:lpstr>Topic 4.2</vt:lpstr>
      <vt:lpstr>Example: Predicting FY GPA</vt:lpstr>
      <vt:lpstr>Criteria to Compare Models</vt:lpstr>
      <vt:lpstr>Predictor Selection Methods (1 of 5)</vt:lpstr>
      <vt:lpstr>How to Choose Models to Compare</vt:lpstr>
      <vt:lpstr>Example : BlueJays2</vt:lpstr>
      <vt:lpstr>R: Best Subsets for BlueJays2 (1 of 8)</vt:lpstr>
      <vt:lpstr>R: Best Subsets for BlueJays2 (2 of 8)</vt:lpstr>
      <vt:lpstr>R: Best Subsets for BlueJays2 (3 of 8)</vt:lpstr>
      <vt:lpstr>Mallow’s Cp</vt:lpstr>
      <vt:lpstr>Notes on Cp</vt:lpstr>
      <vt:lpstr>R: Best Subsets for BlueJays2 (4 of 8)</vt:lpstr>
      <vt:lpstr>R: Best Subsets for BlueJays2 (5 of 8)</vt:lpstr>
      <vt:lpstr>R: Best Subsets for BlueJays2 (6 of 8)</vt:lpstr>
      <vt:lpstr>R: Best Subsets for BlueJays2 (7 of 8)</vt:lpstr>
      <vt:lpstr>R: Best Subsets for BlueJays2 (8 of 8)</vt:lpstr>
      <vt:lpstr>Predictor Selection Methods (2 of 5)</vt:lpstr>
      <vt:lpstr>Predictor Selection Methods (3 of 5)</vt:lpstr>
      <vt:lpstr>Backward Elimination (1 of 2)</vt:lpstr>
      <vt:lpstr>Backward Elimination (2 of 2)</vt:lpstr>
      <vt:lpstr>Predictor Selection Methods (4 of 5)</vt:lpstr>
      <vt:lpstr>Forward Selection (1 of 2)</vt:lpstr>
      <vt:lpstr>Forward Selection (2 of 2)</vt:lpstr>
      <vt:lpstr>Predictor Selection Methods (5 of 5)</vt:lpstr>
      <vt:lpstr>Stepwise Regression</vt:lpstr>
      <vt:lpstr>Backward/Forward Elimination in R</vt:lpstr>
      <vt:lpstr>Stepwise in R (1 of 4)</vt:lpstr>
      <vt:lpstr>Stepwise in R (2 of 4)</vt:lpstr>
      <vt:lpstr>Stepwise in R (3 of 4)</vt:lpstr>
      <vt:lpstr>Stepwise in R (4 of 4)</vt:lpstr>
      <vt:lpstr>Missing Values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4.2</dc:title>
  <dc:creator>Canon</dc:creator>
  <cp:lastModifiedBy>Newton, Andy</cp:lastModifiedBy>
  <cp:revision>558</cp:revision>
  <dcterms:created xsi:type="dcterms:W3CDTF">2015-10-23T14:29:37Z</dcterms:created>
  <dcterms:modified xsi:type="dcterms:W3CDTF">2018-08-23T14:27:35Z</dcterms:modified>
</cp:coreProperties>
</file>